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2" r:id="rId2"/>
  </p:sldMasterIdLst>
  <p:notesMasterIdLst>
    <p:notesMasterId r:id="rId9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</p:sldIdLst>
  <p:sldSz cx="9144000" cy="5143500" type="screen16x9"/>
  <p:notesSz cx="6858000" cy="9144000"/>
  <p:embeddedFontLst>
    <p:embeddedFont>
      <p:font typeface="Calibri" pitchFamily="34" charset="0"/>
      <p:regular r:id="rId95"/>
      <p:bold r:id="rId96"/>
      <p:italic r:id="rId97"/>
      <p:boldItalic r:id="rId98"/>
    </p:embeddedFont>
    <p:embeddedFont>
      <p:font typeface="Lora" charset="0"/>
      <p:regular r:id="rId99"/>
      <p:bold r:id="rId100"/>
      <p:italic r:id="rId101"/>
      <p:boldItalic r:id="rId102"/>
    </p:embeddedFont>
    <p:embeddedFont>
      <p:font typeface="Lexend Deca" charset="-78"/>
      <p:regular r:id="rId10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1" d="100"/>
          <a:sy n="121" d="100"/>
        </p:scale>
        <p:origin x="-102" y="-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07" Type="http://schemas.openxmlformats.org/officeDocument/2006/relationships/tableStyles" Target="tableStyles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font" Target="fonts/font8.fntdata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font" Target="fonts/font1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font" Target="fonts/font6.fntdata"/><Relationship Id="rId105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font" Target="fonts/font4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font" Target="fonts/font9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notesMaster" Target="notesMasters/notesMaster1.xml"/><Relationship Id="rId99" Type="http://schemas.openxmlformats.org/officeDocument/2006/relationships/font" Target="fonts/font5.fntdata"/><Relationship Id="rId101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font" Target="fonts/font3.fntdata"/><Relationship Id="rId10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3904758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e20f0cd6bc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e20f0cd6bc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e1ba7b1fa1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e1ba7b1fa1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e14c3bbf1b_0_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e14c3bbf1b_0_5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e14c3bbf1b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e14c3bbf1b_0_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e14c3bbf1b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e14c3bbf1b_0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e20f0cd6bc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e20f0cd6bc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e20f0cd6bc_0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e20f0cd6bc_0_5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e20f0cd6bc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e20f0cd6bc_0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e20f0cd6bc_0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e20f0cd6bc_0_5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e14c935cc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e14c935cc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e14c935cc3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e14c935cc3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e14c935cc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e14c935cc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e23a5d5ff4_1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e23a5d5ff4_1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e20f0cd6bc_0_6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e20f0cd6bc_0_6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e20f0cd6bc_0_7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e20f0cd6bc_0_7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e20f0cd6bc_0_7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e20f0cd6bc_0_7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e20f0cd6bc_0_7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e20f0cd6bc_0_7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e20f0cd6bc_0_8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e20f0cd6bc_0_8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e20f0cd6bc_0_9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e20f0cd6bc_0_9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e20f0cd6bc_0_9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e20f0cd6bc_0_9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e20f0cd6bc_0_9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e20f0cd6bc_0_9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e20f0cd6bc_0_9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e20f0cd6bc_0_9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e14c3bbf1b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e14c3bbf1b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e20f0cd6bc_0_10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e20f0cd6bc_0_10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e20f0cd6bc_0_10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e20f0cd6bc_0_10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e14c3bbf1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e14c3bbf1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e14c3bbf1b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e14c3bbf1b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e14c3bbf1b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e14c3bbf1b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e20f0cd6bc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e20f0cd6bc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e20f0cd6bc_0_10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e20f0cd6bc_0_10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e14603a9f6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e14603a9f6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e14603a9f6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e14603a9f6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e23a5d5ff4_1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e23a5d5ff4_1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e14603a9f6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e14603a9f6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e14603a9f6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e14603a9f6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e14603a9f6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e14603a9f6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e14603a9f6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e14603a9f6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e14c3bbf1b_0_4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e14c3bbf1b_0_4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e14c3bbf1b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e14c3bbf1b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e14c3bbf1b_0_5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e14c3bbf1b_0_5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e14c3bbf1b_0_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e14c3bbf1b_0_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e14c3bbf1b_0_5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e14c3bbf1b_0_5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e14c3bbf1b_0_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e14c3bbf1b_0_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e14c3bbf1b_0_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e14c3bbf1b_0_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e14c3bbf1b_0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" name="Google Shape;855;ge14c3bbf1b_0_4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e14c3bbf1b_0_6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e14c3bbf1b_0_6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e14c3bbf1b_0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e14c3bbf1b_0_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e14c3bbf1b_0_6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e14c3bbf1b_0_6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e14c3bbf1b_0_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e14c3bbf1b_0_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e23a5d5ff4_1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e23a5d5ff4_1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e23a5d5ff4_1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e23a5d5ff4_1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e14c3bbf1b_0_6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" name="Google Shape;958;ge14c3bbf1b_0_6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ge14c3bbf1b_0_6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3" name="Google Shape;963;ge14c3bbf1b_0_6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ge14c3bbf1b_0_7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" name="Google Shape;968;ge14c3bbf1b_0_7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ge14c3bbf1b_0_7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3" name="Google Shape;973;ge14c3bbf1b_0_7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ge14c3bbf1b_0_7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8" name="Google Shape;978;ge14c3bbf1b_0_7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e14c3bbf1b_0_7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e14c3bbf1b_0_7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e14c3bbf1b_0_7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8" name="Google Shape;988;ge14c3bbf1b_0_7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e14c3bbf1b_0_7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" name="Google Shape;993;ge14c3bbf1b_0_7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e14c3bbf1b_0_7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" name="Google Shape;998;ge14c3bbf1b_0_7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ge23a5d5ff4_1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5" name="Google Shape;1005;ge23a5d5ff4_1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e23a5d5ff4_1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e23a5d5ff4_1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e14c3bbf1b_0_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e14c3bbf1b_0_7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ge14c3bbf1b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5" name="Google Shape;1045;ge14c3bbf1b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e14c3bbf1b_0_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" name="Google Shape;1050;ge14c3bbf1b_0_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e23a5d5ff4_1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" name="Google Shape;1055;ge23a5d5ff4_1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e14603a9f6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e14603a9f6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e14603a9f6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e14603a9f6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ge23a5d5ff4_1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4" name="Google Shape;1084;ge23a5d5ff4_1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e14603a9f6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e14603a9f6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ge14603a9f6_0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6" name="Google Shape;1116;ge14603a9f6_0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ge14603a9f6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2" name="Google Shape;1132;ge14603a9f6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e14603a9f6_0_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ge14603a9f6_0_3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ge14603a9f6_0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7" name="Google Shape;1147;ge14603a9f6_0_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e14603a9f6_0_4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e14603a9f6_0_4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ge14603a9f6_0_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0" name="Google Shape;1170;ge14603a9f6_0_4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e14603a9f6_0_4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e14603a9f6_0_4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e14603a9f6_0_4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8" name="Google Shape;1198;ge14603a9f6_0_4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ge14603a9f6_0_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3" name="Google Shape;1203;ge14603a9f6_0_4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ge14603a9f6_0_4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6" name="Google Shape;1216;ge14603a9f6_0_4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e14603a9f6_0_5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e14603a9f6_0_5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ge14603a9f6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" name="Google Shape;1237;ge14603a9f6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ge14603a9f6_0_5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" name="Google Shape;1245;ge14603a9f6_0_5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ge14603a9f6_0_6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4" name="Google Shape;1254;ge14603a9f6_0_6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ge14603a9f6_0_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1" name="Google Shape;1261;ge14603a9f6_0_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ge14603a9f6_0_6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7" name="Google Shape;1267;ge14603a9f6_0_6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ge14603a9f6_0_7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4" name="Google Shape;1274;ge14603a9f6_0_7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b6eec0bcbc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b6eec0bcbc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ge23a5d5ff4_10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1" name="Google Shape;1301;ge23a5d5ff4_10_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ge23a5d5ff4_1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7" name="Google Shape;1307;ge23a5d5ff4_10_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ge20f0cd6bc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3" name="Google Shape;1313;ge20f0cd6bc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5"/>
            <a:ext cx="914395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685800" y="1991825"/>
            <a:ext cx="45390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685800" y="1659550"/>
            <a:ext cx="42639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685800" y="2916254"/>
            <a:ext cx="42639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/>
          <p:nvPr/>
        </p:nvSpPr>
        <p:spPr>
          <a:xfrm>
            <a:off x="42525" y="42525"/>
            <a:ext cx="2000100" cy="2000100"/>
          </a:xfrm>
          <a:prstGeom prst="ellipse">
            <a:avLst/>
          </a:prstGeom>
          <a:gradFill>
            <a:gsLst>
              <a:gs pos="0">
                <a:srgbClr val="00FFFF">
                  <a:alpha val="54117"/>
                </a:srgbClr>
              </a:gs>
              <a:gs pos="73000">
                <a:srgbClr val="00FFFF">
                  <a:alpha val="0"/>
                </a:srgbClr>
              </a:gs>
              <a:gs pos="100000">
                <a:srgbClr val="00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343850" y="866400"/>
            <a:ext cx="4185600" cy="369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Font typeface="Lexend Deca"/>
              <a:buChar char="⬡"/>
              <a:defRPr sz="3000">
                <a:latin typeface="Lexend Deca"/>
                <a:ea typeface="Lexend Deca"/>
                <a:cs typeface="Lexend Deca"/>
                <a:sym typeface="Lexend Deca"/>
              </a:defRPr>
            </a:lvl1pPr>
            <a:lvl2pPr marL="914400" lvl="1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∙"/>
              <a:defRPr sz="3000">
                <a:latin typeface="Lexend Deca"/>
                <a:ea typeface="Lexend Deca"/>
                <a:cs typeface="Lexend Deca"/>
                <a:sym typeface="Lexend Deca"/>
              </a:defRPr>
            </a:lvl2pPr>
            <a:lvl3pPr marL="1371600" lvl="2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∙"/>
              <a:defRPr sz="3000">
                <a:latin typeface="Lexend Deca"/>
                <a:ea typeface="Lexend Deca"/>
                <a:cs typeface="Lexend Deca"/>
                <a:sym typeface="Lexend Deca"/>
              </a:defRPr>
            </a:lvl3pPr>
            <a:lvl4pPr marL="1828800" lvl="3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●"/>
              <a:defRPr sz="3000">
                <a:latin typeface="Lexend Deca"/>
                <a:ea typeface="Lexend Deca"/>
                <a:cs typeface="Lexend Deca"/>
                <a:sym typeface="Lexend Deca"/>
              </a:defRPr>
            </a:lvl4pPr>
            <a:lvl5pPr marL="2286000" lvl="4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○"/>
              <a:defRPr sz="3000">
                <a:latin typeface="Lexend Deca"/>
                <a:ea typeface="Lexend Deca"/>
                <a:cs typeface="Lexend Deca"/>
                <a:sym typeface="Lexend Deca"/>
              </a:defRPr>
            </a:lvl5pPr>
            <a:lvl6pPr marL="2743200" lvl="5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■"/>
              <a:defRPr sz="3000">
                <a:latin typeface="Lexend Deca"/>
                <a:ea typeface="Lexend Deca"/>
                <a:cs typeface="Lexend Deca"/>
                <a:sym typeface="Lexend Deca"/>
              </a:defRPr>
            </a:lvl6pPr>
            <a:lvl7pPr marL="3200400" lvl="6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●"/>
              <a:defRPr sz="3000">
                <a:latin typeface="Lexend Deca"/>
                <a:ea typeface="Lexend Deca"/>
                <a:cs typeface="Lexend Deca"/>
                <a:sym typeface="Lexend Deca"/>
              </a:defRPr>
            </a:lvl7pPr>
            <a:lvl8pPr marL="3657600" lvl="7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○"/>
              <a:defRPr sz="3000">
                <a:latin typeface="Lexend Deca"/>
                <a:ea typeface="Lexend Deca"/>
                <a:cs typeface="Lexend Deca"/>
                <a:sym typeface="Lexend Deca"/>
              </a:defRPr>
            </a:lvl8pPr>
            <a:lvl9pPr marL="4114800" lvl="8" indent="-41910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■"/>
              <a:defRPr sz="3000"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826414" y="656117"/>
            <a:ext cx="6138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“</a:t>
            </a:r>
            <a:endParaRPr sz="7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6014400" cy="316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⬡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∙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∙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2841000" cy="315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⬡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2"/>
          </p:nvPr>
        </p:nvSpPr>
        <p:spPr>
          <a:xfrm>
            <a:off x="3753943" y="1352550"/>
            <a:ext cx="2841000" cy="315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⬡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4056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⬡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2"/>
          </p:nvPr>
        </p:nvSpPr>
        <p:spPr>
          <a:xfrm>
            <a:off x="2780447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⬡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3"/>
          </p:nvPr>
        </p:nvSpPr>
        <p:spPr>
          <a:xfrm>
            <a:off x="4980344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⬡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9"/>
          <p:cNvSpPr txBox="1">
            <a:spLocks noGrp="1"/>
          </p:cNvSpPr>
          <p:nvPr>
            <p:ph type="body" idx="1"/>
          </p:nvPr>
        </p:nvSpPr>
        <p:spPr>
          <a:xfrm>
            <a:off x="580550" y="4406300"/>
            <a:ext cx="6135900" cy="5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· Small circuit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· Big circuit">
  <p:cSld name="BLANK_1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1_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5"/>
            <a:ext cx="914395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>
            <a:spLocks noGrp="1"/>
          </p:cNvSpPr>
          <p:nvPr>
            <p:ph type="ctrTitle"/>
          </p:nvPr>
        </p:nvSpPr>
        <p:spPr>
          <a:xfrm>
            <a:off x="685800" y="1991825"/>
            <a:ext cx="45390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6"/>
          <p:cNvSpPr txBox="1">
            <a:spLocks noGrp="1"/>
          </p:cNvSpPr>
          <p:nvPr>
            <p:ph type="ctrTitle"/>
          </p:nvPr>
        </p:nvSpPr>
        <p:spPr>
          <a:xfrm>
            <a:off x="685800" y="1659550"/>
            <a:ext cx="42639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subTitle" idx="1"/>
          </p:nvPr>
        </p:nvSpPr>
        <p:spPr>
          <a:xfrm>
            <a:off x="685800" y="2916254"/>
            <a:ext cx="42639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7"/>
          <p:cNvSpPr/>
          <p:nvPr/>
        </p:nvSpPr>
        <p:spPr>
          <a:xfrm>
            <a:off x="42525" y="42525"/>
            <a:ext cx="2000100" cy="2000100"/>
          </a:xfrm>
          <a:prstGeom prst="ellipse">
            <a:avLst/>
          </a:prstGeom>
          <a:gradFill>
            <a:gsLst>
              <a:gs pos="0">
                <a:srgbClr val="00FFFF">
                  <a:alpha val="54117"/>
                </a:srgbClr>
              </a:gs>
              <a:gs pos="73000">
                <a:srgbClr val="00FFFF">
                  <a:alpha val="0"/>
                </a:srgbClr>
              </a:gs>
              <a:gs pos="100000">
                <a:srgbClr val="00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1343850" y="866400"/>
            <a:ext cx="4185600" cy="369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Font typeface="Lexend Deca"/>
              <a:buChar char="⬡"/>
              <a:defRPr sz="3000">
                <a:latin typeface="Lexend Deca"/>
                <a:ea typeface="Lexend Deca"/>
                <a:cs typeface="Lexend Deca"/>
                <a:sym typeface="Lexend Deca"/>
              </a:defRPr>
            </a:lvl1pPr>
            <a:lvl2pPr marL="914400" lvl="1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∙"/>
              <a:defRPr sz="3000">
                <a:latin typeface="Lexend Deca"/>
                <a:ea typeface="Lexend Deca"/>
                <a:cs typeface="Lexend Deca"/>
                <a:sym typeface="Lexend Deca"/>
              </a:defRPr>
            </a:lvl2pPr>
            <a:lvl3pPr marL="1371600" lvl="2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∙"/>
              <a:defRPr sz="3000">
                <a:latin typeface="Lexend Deca"/>
                <a:ea typeface="Lexend Deca"/>
                <a:cs typeface="Lexend Deca"/>
                <a:sym typeface="Lexend Deca"/>
              </a:defRPr>
            </a:lvl3pPr>
            <a:lvl4pPr marL="1828800" lvl="3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●"/>
              <a:defRPr sz="3000">
                <a:latin typeface="Lexend Deca"/>
                <a:ea typeface="Lexend Deca"/>
                <a:cs typeface="Lexend Deca"/>
                <a:sym typeface="Lexend Deca"/>
              </a:defRPr>
            </a:lvl4pPr>
            <a:lvl5pPr marL="2286000" lvl="4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○"/>
              <a:defRPr sz="3000">
                <a:latin typeface="Lexend Deca"/>
                <a:ea typeface="Lexend Deca"/>
                <a:cs typeface="Lexend Deca"/>
                <a:sym typeface="Lexend Deca"/>
              </a:defRPr>
            </a:lvl5pPr>
            <a:lvl6pPr marL="2743200" lvl="5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■"/>
              <a:defRPr sz="3000">
                <a:latin typeface="Lexend Deca"/>
                <a:ea typeface="Lexend Deca"/>
                <a:cs typeface="Lexend Deca"/>
                <a:sym typeface="Lexend Deca"/>
              </a:defRPr>
            </a:lvl6pPr>
            <a:lvl7pPr marL="3200400" lvl="6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●"/>
              <a:defRPr sz="3000">
                <a:latin typeface="Lexend Deca"/>
                <a:ea typeface="Lexend Deca"/>
                <a:cs typeface="Lexend Deca"/>
                <a:sym typeface="Lexend Deca"/>
              </a:defRPr>
            </a:lvl7pPr>
            <a:lvl8pPr marL="3657600" lvl="7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○"/>
              <a:defRPr sz="3000">
                <a:latin typeface="Lexend Deca"/>
                <a:ea typeface="Lexend Deca"/>
                <a:cs typeface="Lexend Deca"/>
                <a:sym typeface="Lexend Deca"/>
              </a:defRPr>
            </a:lvl8pPr>
            <a:lvl9pPr marL="4114800" lvl="8" indent="-419100" rtl="0"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■"/>
              <a:defRPr sz="3000"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/>
          <p:nvPr/>
        </p:nvSpPr>
        <p:spPr>
          <a:xfrm>
            <a:off x="826414" y="656117"/>
            <a:ext cx="6138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“</a:t>
            </a:r>
            <a:endParaRPr sz="7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76" name="Google Shape;76;p1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6014400" cy="316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⬡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∙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∙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2841000" cy="315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⬡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2"/>
          </p:nvPr>
        </p:nvSpPr>
        <p:spPr>
          <a:xfrm>
            <a:off x="3753943" y="1352550"/>
            <a:ext cx="2841000" cy="315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⬡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4056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⬡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body" idx="2"/>
          </p:nvPr>
        </p:nvSpPr>
        <p:spPr>
          <a:xfrm>
            <a:off x="2780447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⬡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3"/>
          </p:nvPr>
        </p:nvSpPr>
        <p:spPr>
          <a:xfrm>
            <a:off x="4980344" y="1352550"/>
            <a:ext cx="2005800" cy="320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⬡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1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2"/>
          <p:cNvSpPr txBox="1">
            <a:spLocks noGrp="1"/>
          </p:cNvSpPr>
          <p:nvPr>
            <p:ph type="body" idx="1"/>
          </p:nvPr>
        </p:nvSpPr>
        <p:spPr>
          <a:xfrm>
            <a:off x="580550" y="4406300"/>
            <a:ext cx="6135900" cy="5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102" name="Google Shape;102;p2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· Small circuit" type="blank">
  <p:cSld name="BLANK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· Big circuit">
  <p:cSld name="BLANK_1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1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6014400" cy="3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uli"/>
              <a:buChar char="⬡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lvl="1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"/>
              <a:buChar char="∙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lvl="2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"/>
              <a:buChar char="∙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lvl="3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●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lvl="4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○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lvl="5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■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lvl="6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●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lvl="7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○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lvl="8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■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algn="r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6014400" cy="3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uli"/>
              <a:buChar char="⬡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"/>
              <a:buChar char="∙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uli"/>
              <a:buChar char="∙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●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○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■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●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○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uli"/>
              <a:buChar char="■"/>
              <a:defRPr sz="24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algn="r" rtl="0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algn="r" rtl="0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algn="r" rtl="0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algn="r" rtl="0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algn="r" rtl="0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algn="r" rtl="0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algn="r" rtl="0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algn="r" rtl="0">
              <a:buNone/>
              <a:defRPr sz="13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4.png"/><Relationship Id="rId3" Type="http://schemas.openxmlformats.org/officeDocument/2006/relationships/image" Target="../media/image17.png"/><Relationship Id="rId7" Type="http://schemas.openxmlformats.org/officeDocument/2006/relationships/image" Target="../media/image12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11" Type="http://schemas.openxmlformats.org/officeDocument/2006/relationships/image" Target="../media/image9.png"/><Relationship Id="rId5" Type="http://schemas.openxmlformats.org/officeDocument/2006/relationships/image" Target="../media/image20.pn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8.png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1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1.png"/><Relationship Id="rId5" Type="http://schemas.openxmlformats.org/officeDocument/2006/relationships/image" Target="../media/image31.png"/><Relationship Id="rId10" Type="http://schemas.openxmlformats.org/officeDocument/2006/relationships/image" Target="../media/image8.png"/><Relationship Id="rId4" Type="http://schemas.openxmlformats.org/officeDocument/2006/relationships/image" Target="../media/image18.png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6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1.png"/><Relationship Id="rId11" Type="http://schemas.openxmlformats.org/officeDocument/2006/relationships/image" Target="../media/image11.png"/><Relationship Id="rId5" Type="http://schemas.openxmlformats.org/officeDocument/2006/relationships/image" Target="../media/image18.png"/><Relationship Id="rId10" Type="http://schemas.openxmlformats.org/officeDocument/2006/relationships/image" Target="../media/image52.png"/><Relationship Id="rId4" Type="http://schemas.openxmlformats.org/officeDocument/2006/relationships/image" Target="../media/image50.jpg"/><Relationship Id="rId9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feed/history" TargetMode="External"/><Relationship Id="rId3" Type="http://schemas.openxmlformats.org/officeDocument/2006/relationships/hyperlink" Target="https://www.google.com/settings/ads/" TargetMode="External"/><Relationship Id="rId7" Type="http://schemas.openxmlformats.org/officeDocument/2006/relationships/hyperlink" Target="https://www.youtube.com/feed/history/search_history" TargetMode="External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history.google.com/history/audio?hl=pt-BR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s://www.google.com/history/" TargetMode="External"/><Relationship Id="rId10" Type="http://schemas.openxmlformats.org/officeDocument/2006/relationships/image" Target="../media/image6.png"/><Relationship Id="rId4" Type="http://schemas.openxmlformats.org/officeDocument/2006/relationships/hyperlink" Target="https://maps.google.com/locationhistory" TargetMode="External"/><Relationship Id="rId9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0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1.png"/><Relationship Id="rId5" Type="http://schemas.openxmlformats.org/officeDocument/2006/relationships/image" Target="../media/image52.pn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hyperlink" Target="https://pt.wikipedia.org/wiki/IAC_(empresa)" TargetMode="External"/><Relationship Id="rId7" Type="http://schemas.openxmlformats.org/officeDocument/2006/relationships/hyperlink" Target="https://pt.wikipedia.org/wiki/Pari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8.png"/><Relationship Id="rId9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1.png"/><Relationship Id="rId5" Type="http://schemas.openxmlformats.org/officeDocument/2006/relationships/image" Target="../media/image31.png"/><Relationship Id="rId10" Type="http://schemas.openxmlformats.org/officeDocument/2006/relationships/image" Target="../media/image6.png"/><Relationship Id="rId4" Type="http://schemas.openxmlformats.org/officeDocument/2006/relationships/image" Target="../media/image18.png"/><Relationship Id="rId9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1.png"/><Relationship Id="rId5" Type="http://schemas.openxmlformats.org/officeDocument/2006/relationships/image" Target="../media/image31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0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51.png"/><Relationship Id="rId9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7.png"/><Relationship Id="rId7" Type="http://schemas.openxmlformats.org/officeDocument/2006/relationships/image" Target="../media/image12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1.png"/><Relationship Id="rId11" Type="http://schemas.openxmlformats.org/officeDocument/2006/relationships/image" Target="../media/image9.png"/><Relationship Id="rId5" Type="http://schemas.openxmlformats.org/officeDocument/2006/relationships/image" Target="../media/image20.pn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revistapesquisa.fapesp.br/comunicacao-cientifica-sem-barreiras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revistapesquisa.fapesp.br/comunicacao-cientifica-sem-barreiras/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1.png"/><Relationship Id="rId5" Type="http://schemas.openxmlformats.org/officeDocument/2006/relationships/image" Target="../media/image31.png"/><Relationship Id="rId10" Type="http://schemas.openxmlformats.org/officeDocument/2006/relationships/image" Target="../media/image6.png"/><Relationship Id="rId4" Type="http://schemas.openxmlformats.org/officeDocument/2006/relationships/image" Target="../media/image18.png"/><Relationship Id="rId9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lilacs.bvsalud.org/" TargetMode="Externa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10" Type="http://schemas.openxmlformats.org/officeDocument/2006/relationships/image" Target="../media/image76.png"/><Relationship Id="rId4" Type="http://schemas.openxmlformats.org/officeDocument/2006/relationships/image" Target="../media/image18.png"/><Relationship Id="rId9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1.png"/><Relationship Id="rId5" Type="http://schemas.openxmlformats.org/officeDocument/2006/relationships/image" Target="../media/image31.png"/><Relationship Id="rId10" Type="http://schemas.openxmlformats.org/officeDocument/2006/relationships/image" Target="../media/image51.png"/><Relationship Id="rId4" Type="http://schemas.openxmlformats.org/officeDocument/2006/relationships/image" Target="../media/image18.png"/><Relationship Id="rId9" Type="http://schemas.openxmlformats.org/officeDocument/2006/relationships/image" Target="../media/image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10" Type="http://schemas.openxmlformats.org/officeDocument/2006/relationships/image" Target="../media/image77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brapci.inf.br/" TargetMode="Externa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10" Type="http://schemas.openxmlformats.org/officeDocument/2006/relationships/image" Target="../media/image87.png"/><Relationship Id="rId4" Type="http://schemas.openxmlformats.org/officeDocument/2006/relationships/image" Target="../media/image18.png"/><Relationship Id="rId9" Type="http://schemas.openxmlformats.org/officeDocument/2006/relationships/image" Target="../media/image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10" Type="http://schemas.openxmlformats.org/officeDocument/2006/relationships/image" Target="../media/image91.jpg"/><Relationship Id="rId4" Type="http://schemas.openxmlformats.org/officeDocument/2006/relationships/image" Target="../media/image8.png"/><Relationship Id="rId9" Type="http://schemas.openxmlformats.org/officeDocument/2006/relationships/image" Target="../media/image2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fesp.br/campus/gua/bib/biblioteca-digital-acesso-livre" TargetMode="Externa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11" Type="http://schemas.openxmlformats.org/officeDocument/2006/relationships/hyperlink" Target="http://www.bireme.br/" TargetMode="External"/><Relationship Id="rId5" Type="http://schemas.openxmlformats.org/officeDocument/2006/relationships/image" Target="../media/image11.png"/><Relationship Id="rId10" Type="http://schemas.openxmlformats.org/officeDocument/2006/relationships/hyperlink" Target="http://www.fapesp.br/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11" Type="http://schemas.openxmlformats.org/officeDocument/2006/relationships/image" Target="../media/image97.png"/><Relationship Id="rId5" Type="http://schemas.openxmlformats.org/officeDocument/2006/relationships/image" Target="../media/image11.png"/><Relationship Id="rId10" Type="http://schemas.openxmlformats.org/officeDocument/2006/relationships/image" Target="../media/image96.png"/><Relationship Id="rId4" Type="http://schemas.openxmlformats.org/officeDocument/2006/relationships/image" Target="../media/image18.png"/><Relationship Id="rId9" Type="http://schemas.openxmlformats.org/officeDocument/2006/relationships/image" Target="../media/image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9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10" Type="http://schemas.openxmlformats.org/officeDocument/2006/relationships/image" Target="../media/image100.png"/><Relationship Id="rId4" Type="http://schemas.openxmlformats.org/officeDocument/2006/relationships/image" Target="../media/image18.png"/><Relationship Id="rId9" Type="http://schemas.openxmlformats.org/officeDocument/2006/relationships/image" Target="../media/image6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1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10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1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10" Type="http://schemas.openxmlformats.org/officeDocument/2006/relationships/image" Target="../media/image103.png"/><Relationship Id="rId4" Type="http://schemas.openxmlformats.org/officeDocument/2006/relationships/image" Target="../media/image18.png"/><Relationship Id="rId9" Type="http://schemas.openxmlformats.org/officeDocument/2006/relationships/image" Target="../media/image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1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1.png"/><Relationship Id="rId5" Type="http://schemas.openxmlformats.org/officeDocument/2006/relationships/image" Target="../media/image31.png"/><Relationship Id="rId4" Type="http://schemas.openxmlformats.org/officeDocument/2006/relationships/image" Target="../media/image18.png"/><Relationship Id="rId9" Type="http://schemas.openxmlformats.org/officeDocument/2006/relationships/image" Target="../media/image8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1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69.png"/><Relationship Id="rId4" Type="http://schemas.openxmlformats.org/officeDocument/2006/relationships/image" Target="../media/image11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fesp.br/campus/gua/acesso-aberto/acesso-aberto-na-unifesp/" TargetMode="External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wiki.icmc.usp.br/images/f/fd/SCC0207-Cristina_Grupo07Artigo.pdf" TargetMode="Externa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guia.usp.br/apoio-pesquisador/acesso-aberto-usp/entenda-o-que-e-acesso-aberto/" TargetMode="External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www.icbas-ff.up.pt/biblioteca/images/pdf/4.pdf" TargetMode="External"/><Relationship Id="rId4" Type="http://schemas.openxmlformats.org/officeDocument/2006/relationships/hyperlink" Target="https://www.icbas-ff.up.pt/biblioteca/images/pdf/4.pdf.Acesso" TargetMode="Externa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lo.org/" TargetMode="External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6"/>
          <p:cNvSpPr txBox="1">
            <a:spLocks noGrp="1"/>
          </p:cNvSpPr>
          <p:nvPr>
            <p:ph type="ctrTitle"/>
          </p:nvPr>
        </p:nvSpPr>
        <p:spPr>
          <a:xfrm>
            <a:off x="538850" y="1865925"/>
            <a:ext cx="45390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/>
              <a:t>Recursos de Busca da Internet e Plataformas Abertas</a:t>
            </a:r>
            <a:endParaRPr sz="4000"/>
          </a:p>
        </p:txBody>
      </p:sp>
      <p:pic>
        <p:nvPicPr>
          <p:cNvPr id="116" name="Google Shape;11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4475" y="1050906"/>
            <a:ext cx="1782850" cy="203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0814" y="378324"/>
            <a:ext cx="662500" cy="72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93770" y="884611"/>
            <a:ext cx="482075" cy="52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21692" y="4034576"/>
            <a:ext cx="586165" cy="68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04399" y="3624439"/>
            <a:ext cx="321850" cy="44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664593" y="3757882"/>
            <a:ext cx="321850" cy="448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6"/>
          <p:cNvSpPr txBox="1"/>
          <p:nvPr/>
        </p:nvSpPr>
        <p:spPr>
          <a:xfrm>
            <a:off x="368950" y="204600"/>
            <a:ext cx="3560700" cy="8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D9D9D9"/>
                </a:solidFill>
                <a:latin typeface="Lora"/>
                <a:ea typeface="Lora"/>
                <a:cs typeface="Lora"/>
                <a:sym typeface="Lora"/>
              </a:rPr>
              <a:t>Universidade de São Paulo </a:t>
            </a:r>
            <a:endParaRPr sz="1000">
              <a:solidFill>
                <a:srgbClr val="D9D9D9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D9D9D9"/>
                </a:solidFill>
                <a:latin typeface="Lora"/>
                <a:ea typeface="Lora"/>
                <a:cs typeface="Lora"/>
                <a:sym typeface="Lora"/>
              </a:rPr>
              <a:t>Escola de Comunicações e Artes </a:t>
            </a:r>
            <a:endParaRPr sz="1000">
              <a:solidFill>
                <a:srgbClr val="D9D9D9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D9D9D9"/>
                </a:solidFill>
                <a:latin typeface="Lora"/>
                <a:ea typeface="Lora"/>
                <a:cs typeface="Lora"/>
                <a:sym typeface="Lora"/>
              </a:rPr>
              <a:t>CBD - Dep. de Informação e Cultura </a:t>
            </a:r>
            <a:endParaRPr sz="1000">
              <a:solidFill>
                <a:srgbClr val="D9D9D9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D9D9D9"/>
                </a:solidFill>
                <a:latin typeface="Lora"/>
                <a:ea typeface="Lora"/>
                <a:cs typeface="Lora"/>
                <a:sym typeface="Lora"/>
              </a:rPr>
              <a:t>Recursos Informacionais II </a:t>
            </a:r>
            <a:endParaRPr sz="1000">
              <a:solidFill>
                <a:srgbClr val="D9D9D9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D9D9D9"/>
                </a:solidFill>
                <a:latin typeface="Lora"/>
                <a:ea typeface="Lora"/>
                <a:cs typeface="Lora"/>
                <a:sym typeface="Lora"/>
              </a:rPr>
              <a:t>Noturno - 2021</a:t>
            </a:r>
            <a:endParaRPr sz="600">
              <a:solidFill>
                <a:srgbClr val="D9D9D9"/>
              </a:solidFill>
            </a:endParaRPr>
          </a:p>
        </p:txBody>
      </p:sp>
      <p:sp>
        <p:nvSpPr>
          <p:cNvPr id="123" name="Google Shape;123;p26"/>
          <p:cNvSpPr txBox="1"/>
          <p:nvPr/>
        </p:nvSpPr>
        <p:spPr>
          <a:xfrm>
            <a:off x="368950" y="3840750"/>
            <a:ext cx="4076400" cy="9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EFEFEF"/>
                </a:solidFill>
                <a:latin typeface="Lora"/>
                <a:ea typeface="Lora"/>
                <a:cs typeface="Lora"/>
                <a:sym typeface="Lora"/>
              </a:rPr>
              <a:t>Cibele Sarkis Carneiro - Nº USP: 8188342</a:t>
            </a:r>
            <a:endParaRPr sz="1300">
              <a:solidFill>
                <a:srgbClr val="EFEFEF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EFEFEF"/>
                </a:solidFill>
                <a:latin typeface="Lora"/>
                <a:ea typeface="Lora"/>
                <a:cs typeface="Lora"/>
                <a:sym typeface="Lora"/>
              </a:rPr>
              <a:t>Igor Marcondes - Nº USP: 12478955 </a:t>
            </a:r>
            <a:endParaRPr sz="1300">
              <a:solidFill>
                <a:srgbClr val="EFEFEF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EFEFEF"/>
                </a:solidFill>
                <a:latin typeface="Lora"/>
                <a:ea typeface="Lora"/>
                <a:cs typeface="Lora"/>
                <a:sym typeface="Lora"/>
              </a:rPr>
              <a:t>Juliana Cerqueira R. da Silva - Nº USP: 11321638 </a:t>
            </a:r>
            <a:endParaRPr sz="1300">
              <a:solidFill>
                <a:srgbClr val="EFEFEF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EFEFEF"/>
                </a:solidFill>
                <a:latin typeface="Lora"/>
                <a:ea typeface="Lora"/>
                <a:cs typeface="Lora"/>
                <a:sym typeface="Lora"/>
              </a:rPr>
              <a:t>Ligia Pereira Lima - Nº USP: 10431390</a:t>
            </a:r>
            <a:endParaRPr sz="1300">
              <a:solidFill>
                <a:srgbClr val="EFEFEF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177EE"/>
            </a:gs>
            <a:gs pos="100000">
              <a:srgbClr val="113D8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7"/>
          <p:cNvSpPr txBox="1">
            <a:spLocks noGrp="1"/>
          </p:cNvSpPr>
          <p:nvPr>
            <p:ph type="body" idx="4294967295"/>
          </p:nvPr>
        </p:nvSpPr>
        <p:spPr>
          <a:xfrm>
            <a:off x="8998025" y="644325"/>
            <a:ext cx="1520100" cy="34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39700" marR="139700" lvl="0" indent="0" algn="just" rtl="0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9" name="Google Shape;12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9922" y="4456268"/>
            <a:ext cx="482075" cy="528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1545" y="446298"/>
            <a:ext cx="482075" cy="52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23625" y="3812722"/>
            <a:ext cx="245950" cy="34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81649" y="3865601"/>
            <a:ext cx="245950" cy="342676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7"/>
          <p:cNvSpPr txBox="1">
            <a:spLocks noGrp="1"/>
          </p:cNvSpPr>
          <p:nvPr>
            <p:ph type="title" idx="4294967295"/>
          </p:nvPr>
        </p:nvSpPr>
        <p:spPr>
          <a:xfrm>
            <a:off x="725650" y="1044675"/>
            <a:ext cx="3242100" cy="2615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4020">
                <a:solidFill>
                  <a:srgbClr val="FFFFFF"/>
                </a:solidFill>
              </a:rPr>
              <a:t>RECURSOS DE </a:t>
            </a:r>
            <a:endParaRPr sz="402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4020">
                <a:solidFill>
                  <a:srgbClr val="FFFFFF"/>
                </a:solidFill>
              </a:rPr>
              <a:t>BUSCA DA INTERNET</a:t>
            </a:r>
            <a:endParaRPr sz="4020">
              <a:solidFill>
                <a:srgbClr val="FFFFFF"/>
              </a:solidFill>
            </a:endParaRPr>
          </a:p>
        </p:txBody>
      </p:sp>
      <p:pic>
        <p:nvPicPr>
          <p:cNvPr id="134" name="Google Shape;134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22705" y="2045304"/>
            <a:ext cx="2219340" cy="11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90680" y="2449022"/>
            <a:ext cx="145275" cy="4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45678" y="1666188"/>
            <a:ext cx="773400" cy="9055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" name="Google Shape;137;p27"/>
          <p:cNvGrpSpPr/>
          <p:nvPr/>
        </p:nvGrpSpPr>
        <p:grpSpPr>
          <a:xfrm>
            <a:off x="3736620" y="644329"/>
            <a:ext cx="773417" cy="617967"/>
            <a:chOff x="4090637" y="4482567"/>
            <a:chExt cx="489690" cy="402454"/>
          </a:xfrm>
        </p:grpSpPr>
        <p:sp>
          <p:nvSpPr>
            <p:cNvPr id="138" name="Google Shape;138;p27"/>
            <p:cNvSpPr/>
            <p:nvPr/>
          </p:nvSpPr>
          <p:spPr>
            <a:xfrm>
              <a:off x="4090637" y="4482567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stA="62000"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7"/>
            <p:cNvSpPr/>
            <p:nvPr/>
          </p:nvSpPr>
          <p:spPr>
            <a:xfrm>
              <a:off x="4381252" y="468594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stA="62000"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" name="Google Shape;140;p27"/>
          <p:cNvGrpSpPr/>
          <p:nvPr/>
        </p:nvGrpSpPr>
        <p:grpSpPr>
          <a:xfrm>
            <a:off x="257258" y="3480928"/>
            <a:ext cx="734643" cy="727208"/>
            <a:chOff x="3955900" y="2984500"/>
            <a:chExt cx="414000" cy="422525"/>
          </a:xfrm>
        </p:grpSpPr>
        <p:sp>
          <p:nvSpPr>
            <p:cNvPr id="141" name="Google Shape;141;p27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stA="43000" endPos="24000" dist="85725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7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stA="43000" endPos="24000" dist="85725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7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stA="43000" endPos="24000" dist="85725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9628" y="3582070"/>
            <a:ext cx="282775" cy="3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5491" y="4304024"/>
            <a:ext cx="586835" cy="6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09397" y="716399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7953" y="3679370"/>
            <a:ext cx="282775" cy="3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85502" y="1726948"/>
            <a:ext cx="457625" cy="50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72589" y="2430962"/>
            <a:ext cx="1717628" cy="89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13425" y="2029324"/>
            <a:ext cx="235963" cy="6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31573" y="867125"/>
            <a:ext cx="456801" cy="29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8"/>
          <p:cNvSpPr txBox="1"/>
          <p:nvPr/>
        </p:nvSpPr>
        <p:spPr>
          <a:xfrm>
            <a:off x="343725" y="418925"/>
            <a:ext cx="3927600" cy="10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6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O que é um recurso de busca na internet?</a:t>
            </a:r>
            <a:endParaRPr sz="1700" b="1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157" name="Google Shape;157;p28"/>
          <p:cNvSpPr txBox="1"/>
          <p:nvPr/>
        </p:nvSpPr>
        <p:spPr>
          <a:xfrm>
            <a:off x="810375" y="1649744"/>
            <a:ext cx="29943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É um tipo de sistema online encarregado por fazer pesquisas de arquivos armazenados em servidores da internet, a partir de palavras-chave indicadas pelo próprio usuário.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58" name="Google Shape;158;p28"/>
          <p:cNvPicPr preferRelativeResize="0"/>
          <p:nvPr/>
        </p:nvPicPr>
        <p:blipFill>
          <a:blip r:embed="rId10">
            <a:alphaModFix amt="90000"/>
          </a:blip>
          <a:stretch>
            <a:fillRect/>
          </a:stretch>
        </p:blipFill>
        <p:spPr>
          <a:xfrm rot="-408121">
            <a:off x="952000" y="3727150"/>
            <a:ext cx="874100" cy="113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8"/>
          <p:cNvPicPr preferRelativeResize="0"/>
          <p:nvPr/>
        </p:nvPicPr>
        <p:blipFill>
          <a:blip r:embed="rId11">
            <a:alphaModFix amt="86000"/>
          </a:blip>
          <a:stretch>
            <a:fillRect/>
          </a:stretch>
        </p:blipFill>
        <p:spPr>
          <a:xfrm rot="452332">
            <a:off x="2595130" y="3374382"/>
            <a:ext cx="1003991" cy="1003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9"/>
          <p:cNvPicPr preferRelativeResize="0"/>
          <p:nvPr/>
        </p:nvPicPr>
        <p:blipFill rotWithShape="1">
          <a:blip r:embed="rId3">
            <a:alphaModFix amt="86000"/>
          </a:blip>
          <a:srcRect l="51906" t="27656" r="22035" b="9172"/>
          <a:stretch/>
        </p:blipFill>
        <p:spPr>
          <a:xfrm flipH="1">
            <a:off x="0" y="0"/>
            <a:ext cx="39598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707" y="2079286"/>
            <a:ext cx="1520655" cy="9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80451" y="1822725"/>
            <a:ext cx="995150" cy="99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0200" y="3866800"/>
            <a:ext cx="306463" cy="402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7587" y="3983608"/>
            <a:ext cx="306463" cy="402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97323" y="595248"/>
            <a:ext cx="385779" cy="45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1197" y="284723"/>
            <a:ext cx="199250" cy="58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83097" y="4686295"/>
            <a:ext cx="385775" cy="247759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9"/>
          <p:cNvSpPr txBox="1"/>
          <p:nvPr/>
        </p:nvSpPr>
        <p:spPr>
          <a:xfrm>
            <a:off x="2811750" y="305375"/>
            <a:ext cx="62445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pt-BR" sz="23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Classificação de buscadores em três tipos:</a:t>
            </a:r>
            <a:endParaRPr sz="2300"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3023400" y="976125"/>
            <a:ext cx="38835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uli"/>
              <a:buChar char="❖"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Buscadores hierárquicos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- São a interface de interrogação textual e revisam os bancos de dados das páginas, por meio de rastreadores da WEB.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3483525" y="3708050"/>
            <a:ext cx="37449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Deca"/>
              <a:buChar char="❖"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Metabuscadores 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- Trata-se de uma interface que reenvia as pesquisas dos usuários para vários buscadores simultaneamente.</a:t>
            </a:r>
            <a:endParaRPr/>
          </a:p>
        </p:txBody>
      </p:sp>
      <p:sp>
        <p:nvSpPr>
          <p:cNvPr id="175" name="Google Shape;175;p29"/>
          <p:cNvSpPr txBox="1"/>
          <p:nvPr/>
        </p:nvSpPr>
        <p:spPr>
          <a:xfrm>
            <a:off x="5281275" y="2195200"/>
            <a:ext cx="3508500" cy="12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Deca"/>
              <a:buChar char="❖"/>
            </a:pPr>
            <a:r>
              <a:rPr lang="pt-BR" sz="15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Diretórios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- São links de sites agrupados por categorias que se organizam de acordo com a data de publicação e necessitam de suporte humano.</a:t>
            </a:r>
            <a:endParaRPr/>
          </a:p>
        </p:txBody>
      </p:sp>
      <p:grpSp>
        <p:nvGrpSpPr>
          <p:cNvPr id="176" name="Google Shape;176;p29"/>
          <p:cNvGrpSpPr/>
          <p:nvPr/>
        </p:nvGrpSpPr>
        <p:grpSpPr>
          <a:xfrm rot="-617702">
            <a:off x="4253337" y="2623856"/>
            <a:ext cx="347090" cy="420090"/>
            <a:chOff x="584925" y="922575"/>
            <a:chExt cx="415200" cy="502525"/>
          </a:xfrm>
        </p:grpSpPr>
        <p:sp>
          <p:nvSpPr>
            <p:cNvPr id="177" name="Google Shape;177;p29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9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9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" name="Google Shape;180;p29"/>
          <p:cNvGrpSpPr/>
          <p:nvPr/>
        </p:nvGrpSpPr>
        <p:grpSpPr>
          <a:xfrm rot="792414">
            <a:off x="7742664" y="3895788"/>
            <a:ext cx="542126" cy="475346"/>
            <a:chOff x="2583325" y="2972875"/>
            <a:chExt cx="462850" cy="445750"/>
          </a:xfrm>
        </p:grpSpPr>
        <p:sp>
          <p:nvSpPr>
            <p:cNvPr id="181" name="Google Shape;181;p29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9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" name="Google Shape;183;p29"/>
          <p:cNvGrpSpPr/>
          <p:nvPr/>
        </p:nvGrpSpPr>
        <p:grpSpPr>
          <a:xfrm>
            <a:off x="7585731" y="1223914"/>
            <a:ext cx="385765" cy="402413"/>
            <a:chOff x="3955900" y="2984500"/>
            <a:chExt cx="414000" cy="422525"/>
          </a:xfrm>
        </p:grpSpPr>
        <p:sp>
          <p:nvSpPr>
            <p:cNvPr id="184" name="Google Shape;184;p29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9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9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lin ang="5400012" scaled="0"/>
        </a:gra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"/>
          <p:cNvSpPr txBox="1"/>
          <p:nvPr/>
        </p:nvSpPr>
        <p:spPr>
          <a:xfrm>
            <a:off x="7017200" y="707225"/>
            <a:ext cx="192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92" name="Google Shape;192;p30"/>
          <p:cNvSpPr txBox="1"/>
          <p:nvPr/>
        </p:nvSpPr>
        <p:spPr>
          <a:xfrm>
            <a:off x="413300" y="278425"/>
            <a:ext cx="67872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pt-BR" sz="23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Diversidade de Buscadores e Especificidades</a:t>
            </a:r>
            <a:endParaRPr sz="2300"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193" name="Google Shape;193;p30"/>
          <p:cNvGrpSpPr/>
          <p:nvPr/>
        </p:nvGrpSpPr>
        <p:grpSpPr>
          <a:xfrm rot="564368">
            <a:off x="6943595" y="243937"/>
            <a:ext cx="596937" cy="607776"/>
            <a:chOff x="1246775" y="910975"/>
            <a:chExt cx="439650" cy="523900"/>
          </a:xfrm>
        </p:grpSpPr>
        <p:sp>
          <p:nvSpPr>
            <p:cNvPr id="194" name="Google Shape;194;p30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0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0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7" name="Google Shape;197;p30"/>
          <p:cNvSpPr txBox="1"/>
          <p:nvPr/>
        </p:nvSpPr>
        <p:spPr>
          <a:xfrm>
            <a:off x="273250" y="976900"/>
            <a:ext cx="8487300" cy="3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Deca"/>
              <a:buChar char="❖"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Principais buscadores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– Google, Yahoo!, Bing, MSN Search;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Deca"/>
              <a:buChar char="❖"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Buscadores acadêmicos e científicos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-  Google Acadêmico e DeepDyve;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Deca"/>
              <a:buChar char="❖"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Metabuscadores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– Dogpile, Metacrawler e Copernic;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Deca"/>
              <a:buChar char="❖"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Buscadores ecológicos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– Ecosia e Gigablast;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Deca"/>
              <a:buChar char="❖"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Buscadores para encontrar empresas ou dados sobre elas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– Kompass e Duns and Bradstreet;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Deca"/>
              <a:buChar char="❖"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Buscadores de redes sociais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– Pesquisa avançada no Facebook, pesquisa no LinkedIn e pesquisa no Twitter;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Deca"/>
              <a:buChar char="❖"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Buscadores de documentos, e-books e apresentações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– Scribd, SlideShare e ISBNdb;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Deca"/>
              <a:buChar char="❖"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Buscadores em fóruns 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– BoardReader;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Deca"/>
              <a:buChar char="❖"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Buscadores de blogs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– Blog Search Engine;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Deca"/>
              <a:buChar char="❖"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Buscadores de músicas e filmes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– AllMusic e IMDB;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Deca"/>
              <a:buChar char="❖"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Buscadores de imagens e vídeo 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– Flickr, Pixabay e Pinterest.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Deca"/>
              <a:buChar char="❖"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Buscadores de menções e conteúdos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– Keyhole, SocialMetion e BuzzSumo;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Deca"/>
              <a:buChar char="❖"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Buscadores de dados e estatísticas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– SimilarWeb e BuiltWith.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 txBox="1">
            <a:spLocks noGrp="1"/>
          </p:cNvSpPr>
          <p:nvPr>
            <p:ph type="title"/>
          </p:nvPr>
        </p:nvSpPr>
        <p:spPr>
          <a:xfrm>
            <a:off x="463350" y="223675"/>
            <a:ext cx="82173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/>
              <a:t>Princípios fundamentais da pesquisa -</a:t>
            </a:r>
            <a:endParaRPr sz="2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/>
              <a:t>Como funcionam os algoritmos de pesquisa</a:t>
            </a:r>
            <a:endParaRPr sz="2500"/>
          </a:p>
        </p:txBody>
      </p:sp>
      <p:sp>
        <p:nvSpPr>
          <p:cNvPr id="203" name="Google Shape;203;p31"/>
          <p:cNvSpPr txBox="1">
            <a:spLocks noGrp="1"/>
          </p:cNvSpPr>
          <p:nvPr>
            <p:ph type="body" idx="1"/>
          </p:nvPr>
        </p:nvSpPr>
        <p:spPr>
          <a:xfrm>
            <a:off x="606200" y="1363200"/>
            <a:ext cx="4454700" cy="120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400"/>
              <a:t>Segundo Chu (2007), o grau de sofisticação do mecanismo de busca depende dos respectivos algoritmos de busca e dos procedimentos que o sistema agrega.</a:t>
            </a:r>
            <a:endParaRPr sz="1400"/>
          </a:p>
        </p:txBody>
      </p:sp>
      <p:sp>
        <p:nvSpPr>
          <p:cNvPr id="204" name="Google Shape;204;p31"/>
          <p:cNvSpPr/>
          <p:nvPr/>
        </p:nvSpPr>
        <p:spPr>
          <a:xfrm rot="-864175">
            <a:off x="648149" y="467596"/>
            <a:ext cx="255388" cy="369539"/>
          </a:xfrm>
          <a:custGeom>
            <a:avLst/>
            <a:gdLst/>
            <a:ahLst/>
            <a:cxnLst/>
            <a:rect l="l" t="t" r="r" b="b"/>
            <a:pathLst>
              <a:path w="15143" h="18562" extrusionOk="0">
                <a:moveTo>
                  <a:pt x="13140" y="6472"/>
                </a:moveTo>
                <a:lnTo>
                  <a:pt x="13238" y="6497"/>
                </a:lnTo>
                <a:lnTo>
                  <a:pt x="13311" y="6546"/>
                </a:lnTo>
                <a:lnTo>
                  <a:pt x="13360" y="6619"/>
                </a:lnTo>
                <a:lnTo>
                  <a:pt x="13384" y="6717"/>
                </a:lnTo>
                <a:lnTo>
                  <a:pt x="13360" y="6814"/>
                </a:lnTo>
                <a:lnTo>
                  <a:pt x="13311" y="6888"/>
                </a:lnTo>
                <a:lnTo>
                  <a:pt x="13238" y="6936"/>
                </a:lnTo>
                <a:lnTo>
                  <a:pt x="13140" y="6961"/>
                </a:lnTo>
                <a:lnTo>
                  <a:pt x="2003" y="6961"/>
                </a:lnTo>
                <a:lnTo>
                  <a:pt x="1905" y="6936"/>
                </a:lnTo>
                <a:lnTo>
                  <a:pt x="1832" y="6888"/>
                </a:lnTo>
                <a:lnTo>
                  <a:pt x="1783" y="6814"/>
                </a:lnTo>
                <a:lnTo>
                  <a:pt x="1759" y="6717"/>
                </a:lnTo>
                <a:lnTo>
                  <a:pt x="1783" y="6619"/>
                </a:lnTo>
                <a:lnTo>
                  <a:pt x="1832" y="6546"/>
                </a:lnTo>
                <a:lnTo>
                  <a:pt x="1905" y="6497"/>
                </a:lnTo>
                <a:lnTo>
                  <a:pt x="2003" y="6472"/>
                </a:lnTo>
                <a:close/>
                <a:moveTo>
                  <a:pt x="13238" y="8793"/>
                </a:moveTo>
                <a:lnTo>
                  <a:pt x="13311" y="8866"/>
                </a:lnTo>
                <a:lnTo>
                  <a:pt x="13360" y="8939"/>
                </a:lnTo>
                <a:lnTo>
                  <a:pt x="13384" y="9037"/>
                </a:lnTo>
                <a:lnTo>
                  <a:pt x="13360" y="9135"/>
                </a:lnTo>
                <a:lnTo>
                  <a:pt x="13311" y="9208"/>
                </a:lnTo>
                <a:lnTo>
                  <a:pt x="13238" y="9257"/>
                </a:lnTo>
                <a:lnTo>
                  <a:pt x="13140" y="9281"/>
                </a:lnTo>
                <a:lnTo>
                  <a:pt x="2003" y="9281"/>
                </a:lnTo>
                <a:lnTo>
                  <a:pt x="1905" y="9257"/>
                </a:lnTo>
                <a:lnTo>
                  <a:pt x="1832" y="9208"/>
                </a:lnTo>
                <a:lnTo>
                  <a:pt x="1783" y="9135"/>
                </a:lnTo>
                <a:lnTo>
                  <a:pt x="1759" y="9037"/>
                </a:lnTo>
                <a:lnTo>
                  <a:pt x="1783" y="8939"/>
                </a:lnTo>
                <a:lnTo>
                  <a:pt x="1832" y="8866"/>
                </a:lnTo>
                <a:lnTo>
                  <a:pt x="1905" y="8793"/>
                </a:lnTo>
                <a:close/>
                <a:moveTo>
                  <a:pt x="13140" y="11088"/>
                </a:moveTo>
                <a:lnTo>
                  <a:pt x="13238" y="11113"/>
                </a:lnTo>
                <a:lnTo>
                  <a:pt x="13311" y="11162"/>
                </a:lnTo>
                <a:lnTo>
                  <a:pt x="13360" y="11235"/>
                </a:lnTo>
                <a:lnTo>
                  <a:pt x="13384" y="11333"/>
                </a:lnTo>
                <a:lnTo>
                  <a:pt x="13360" y="11430"/>
                </a:lnTo>
                <a:lnTo>
                  <a:pt x="13311" y="11504"/>
                </a:lnTo>
                <a:lnTo>
                  <a:pt x="13238" y="11552"/>
                </a:lnTo>
                <a:lnTo>
                  <a:pt x="13140" y="11577"/>
                </a:lnTo>
                <a:lnTo>
                  <a:pt x="2003" y="11577"/>
                </a:lnTo>
                <a:lnTo>
                  <a:pt x="1905" y="11552"/>
                </a:lnTo>
                <a:lnTo>
                  <a:pt x="1832" y="11504"/>
                </a:lnTo>
                <a:lnTo>
                  <a:pt x="1783" y="11430"/>
                </a:lnTo>
                <a:lnTo>
                  <a:pt x="1759" y="11333"/>
                </a:lnTo>
                <a:lnTo>
                  <a:pt x="1783" y="11235"/>
                </a:lnTo>
                <a:lnTo>
                  <a:pt x="1832" y="11162"/>
                </a:lnTo>
                <a:lnTo>
                  <a:pt x="1905" y="11113"/>
                </a:lnTo>
                <a:lnTo>
                  <a:pt x="2003" y="11088"/>
                </a:lnTo>
                <a:close/>
                <a:moveTo>
                  <a:pt x="8255" y="13409"/>
                </a:moveTo>
                <a:lnTo>
                  <a:pt x="8353" y="13433"/>
                </a:lnTo>
                <a:lnTo>
                  <a:pt x="8426" y="13482"/>
                </a:lnTo>
                <a:lnTo>
                  <a:pt x="8475" y="13555"/>
                </a:lnTo>
                <a:lnTo>
                  <a:pt x="8500" y="13653"/>
                </a:lnTo>
                <a:lnTo>
                  <a:pt x="8475" y="13750"/>
                </a:lnTo>
                <a:lnTo>
                  <a:pt x="8426" y="13824"/>
                </a:lnTo>
                <a:lnTo>
                  <a:pt x="8353" y="13873"/>
                </a:lnTo>
                <a:lnTo>
                  <a:pt x="8255" y="13897"/>
                </a:lnTo>
                <a:lnTo>
                  <a:pt x="2003" y="13897"/>
                </a:lnTo>
                <a:lnTo>
                  <a:pt x="1905" y="13873"/>
                </a:lnTo>
                <a:lnTo>
                  <a:pt x="1832" y="13824"/>
                </a:lnTo>
                <a:lnTo>
                  <a:pt x="1783" y="13750"/>
                </a:lnTo>
                <a:lnTo>
                  <a:pt x="1759" y="13653"/>
                </a:lnTo>
                <a:lnTo>
                  <a:pt x="1783" y="13555"/>
                </a:lnTo>
                <a:lnTo>
                  <a:pt x="1832" y="13482"/>
                </a:lnTo>
                <a:lnTo>
                  <a:pt x="1905" y="13433"/>
                </a:lnTo>
                <a:lnTo>
                  <a:pt x="2003" y="13409"/>
                </a:lnTo>
                <a:close/>
                <a:moveTo>
                  <a:pt x="635" y="0"/>
                </a:moveTo>
                <a:lnTo>
                  <a:pt x="489" y="49"/>
                </a:lnTo>
                <a:lnTo>
                  <a:pt x="342" y="122"/>
                </a:lnTo>
                <a:lnTo>
                  <a:pt x="220" y="220"/>
                </a:lnTo>
                <a:lnTo>
                  <a:pt x="123" y="342"/>
                </a:lnTo>
                <a:lnTo>
                  <a:pt x="74" y="464"/>
                </a:lnTo>
                <a:lnTo>
                  <a:pt x="25" y="611"/>
                </a:lnTo>
                <a:lnTo>
                  <a:pt x="0" y="782"/>
                </a:lnTo>
                <a:lnTo>
                  <a:pt x="0" y="17780"/>
                </a:lnTo>
                <a:lnTo>
                  <a:pt x="25" y="17927"/>
                </a:lnTo>
                <a:lnTo>
                  <a:pt x="74" y="18073"/>
                </a:lnTo>
                <a:lnTo>
                  <a:pt x="123" y="18195"/>
                </a:lnTo>
                <a:lnTo>
                  <a:pt x="220" y="18318"/>
                </a:lnTo>
                <a:lnTo>
                  <a:pt x="342" y="18415"/>
                </a:lnTo>
                <a:lnTo>
                  <a:pt x="489" y="18489"/>
                </a:lnTo>
                <a:lnTo>
                  <a:pt x="635" y="18537"/>
                </a:lnTo>
                <a:lnTo>
                  <a:pt x="782" y="18562"/>
                </a:lnTo>
                <a:lnTo>
                  <a:pt x="14361" y="18562"/>
                </a:lnTo>
                <a:lnTo>
                  <a:pt x="14508" y="18537"/>
                </a:lnTo>
                <a:lnTo>
                  <a:pt x="14654" y="18489"/>
                </a:lnTo>
                <a:lnTo>
                  <a:pt x="14801" y="18415"/>
                </a:lnTo>
                <a:lnTo>
                  <a:pt x="14923" y="18318"/>
                </a:lnTo>
                <a:lnTo>
                  <a:pt x="15021" y="18195"/>
                </a:lnTo>
                <a:lnTo>
                  <a:pt x="15069" y="18073"/>
                </a:lnTo>
                <a:lnTo>
                  <a:pt x="15118" y="17927"/>
                </a:lnTo>
                <a:lnTo>
                  <a:pt x="15143" y="17780"/>
                </a:lnTo>
                <a:lnTo>
                  <a:pt x="15143" y="3859"/>
                </a:lnTo>
                <a:lnTo>
                  <a:pt x="12554" y="3859"/>
                </a:lnTo>
                <a:lnTo>
                  <a:pt x="12285" y="3835"/>
                </a:lnTo>
                <a:lnTo>
                  <a:pt x="12065" y="3761"/>
                </a:lnTo>
                <a:lnTo>
                  <a:pt x="11846" y="3639"/>
                </a:lnTo>
                <a:lnTo>
                  <a:pt x="11650" y="3468"/>
                </a:lnTo>
                <a:lnTo>
                  <a:pt x="11504" y="3297"/>
                </a:lnTo>
                <a:lnTo>
                  <a:pt x="11382" y="3078"/>
                </a:lnTo>
                <a:lnTo>
                  <a:pt x="11308" y="2833"/>
                </a:lnTo>
                <a:lnTo>
                  <a:pt x="11284" y="2589"/>
                </a:lnTo>
                <a:lnTo>
                  <a:pt x="1128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" name="Google Shape;205;p31"/>
          <p:cNvGrpSpPr/>
          <p:nvPr/>
        </p:nvGrpSpPr>
        <p:grpSpPr>
          <a:xfrm rot="535087">
            <a:off x="8194256" y="463904"/>
            <a:ext cx="427785" cy="316491"/>
            <a:chOff x="5255200" y="3006475"/>
            <a:chExt cx="511700" cy="378575"/>
          </a:xfrm>
        </p:grpSpPr>
        <p:sp>
          <p:nvSpPr>
            <p:cNvPr id="206" name="Google Shape;206;p31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1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8" name="Google Shape;208;p31"/>
          <p:cNvSpPr txBox="1"/>
          <p:nvPr/>
        </p:nvSpPr>
        <p:spPr>
          <a:xfrm>
            <a:off x="5285375" y="4178525"/>
            <a:ext cx="35568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Os procedimentos da busca podem ser básicos ou avançados. 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09" name="Google Shape;209;p31"/>
          <p:cNvSpPr txBox="1"/>
          <p:nvPr/>
        </p:nvSpPr>
        <p:spPr>
          <a:xfrm>
            <a:off x="536825" y="2691725"/>
            <a:ext cx="4524000" cy="21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 escolha do método a ser utilizado para busca depende muito da quantidade de dados envolvidos, do volume de operações de inclusão e exclusão a serem realizadas, entre outros fatores que devem ser considerados quando do desenvolvimento da aplicação, como: palavra-chave, relevância e usabilidade das páginas, conhecimento das fontes, bem como seu local e configurações.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210" name="Google Shape;210;p31"/>
          <p:cNvGrpSpPr/>
          <p:nvPr/>
        </p:nvGrpSpPr>
        <p:grpSpPr>
          <a:xfrm>
            <a:off x="5646551" y="1754299"/>
            <a:ext cx="3034104" cy="1860108"/>
            <a:chOff x="1177450" y="241631"/>
            <a:chExt cx="6173152" cy="3616776"/>
          </a:xfrm>
        </p:grpSpPr>
        <p:sp>
          <p:nvSpPr>
            <p:cNvPr id="211" name="Google Shape;211;p31"/>
            <p:cNvSpPr/>
            <p:nvPr/>
          </p:nvSpPr>
          <p:spPr>
            <a:xfrm>
              <a:off x="1682275" y="241631"/>
              <a:ext cx="5161606" cy="3454973"/>
            </a:xfrm>
            <a:custGeom>
              <a:avLst/>
              <a:gdLst/>
              <a:ahLst/>
              <a:cxnLst/>
              <a:rect l="l" t="t" r="r" b="b"/>
              <a:pathLst>
                <a:path w="5161606" h="3454973" extrusionOk="0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gradFill>
              <a:gsLst>
                <a:gs pos="0">
                  <a:srgbClr val="0A2F9E"/>
                </a:gs>
                <a:gs pos="100000">
                  <a:srgbClr val="050060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31"/>
            <p:cNvSpPr/>
            <p:nvPr/>
          </p:nvSpPr>
          <p:spPr>
            <a:xfrm>
              <a:off x="1177450" y="3763229"/>
              <a:ext cx="6173152" cy="95178"/>
            </a:xfrm>
            <a:custGeom>
              <a:avLst/>
              <a:gdLst/>
              <a:ahLst/>
              <a:cxnLst/>
              <a:rect l="l" t="t" r="r" b="b"/>
              <a:pathLst>
                <a:path w="6173152" h="95178" extrusionOk="0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500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31"/>
            <p:cNvSpPr/>
            <p:nvPr/>
          </p:nvSpPr>
          <p:spPr>
            <a:xfrm>
              <a:off x="1177450" y="3687086"/>
              <a:ext cx="6172200" cy="76142"/>
            </a:xfrm>
            <a:custGeom>
              <a:avLst/>
              <a:gdLst/>
              <a:ahLst/>
              <a:cxnLst/>
              <a:rect l="l" t="t" r="r" b="b"/>
              <a:pathLst>
                <a:path w="6172200" h="76142" extrusionOk="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3F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31"/>
            <p:cNvSpPr/>
            <p:nvPr/>
          </p:nvSpPr>
          <p:spPr>
            <a:xfrm>
              <a:off x="3806350" y="3687086"/>
              <a:ext cx="903922" cy="47589"/>
            </a:xfrm>
            <a:custGeom>
              <a:avLst/>
              <a:gdLst/>
              <a:ahLst/>
              <a:cxnLst/>
              <a:rect l="l" t="t" r="r" b="b"/>
              <a:pathLst>
                <a:path w="903922" h="47589" extrusionOk="0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500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5" name="Google Shape;215;p31"/>
          <p:cNvSpPr/>
          <p:nvPr/>
        </p:nvSpPr>
        <p:spPr>
          <a:xfrm>
            <a:off x="6006875" y="1864525"/>
            <a:ext cx="2314500" cy="1536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31"/>
          <p:cNvSpPr txBox="1"/>
          <p:nvPr/>
        </p:nvSpPr>
        <p:spPr>
          <a:xfrm>
            <a:off x="6043975" y="1969825"/>
            <a:ext cx="2213100" cy="369300"/>
          </a:xfrm>
          <a:prstGeom prst="rect">
            <a:avLst/>
          </a:prstGeom>
          <a:noFill/>
          <a:ln w="9525" cap="flat" cmpd="sng">
            <a:solidFill>
              <a:srgbClr val="2F2F2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2F2F2F"/>
                </a:solidFill>
                <a:latin typeface="Muli"/>
                <a:ea typeface="Muli"/>
                <a:cs typeface="Muli"/>
                <a:sym typeface="Muli"/>
              </a:rPr>
              <a:t>Busca: São Paulo</a:t>
            </a:r>
            <a:endParaRPr sz="1200" b="1">
              <a:solidFill>
                <a:srgbClr val="2F2F2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17" name="Google Shape;217;p31"/>
          <p:cNvSpPr txBox="1"/>
          <p:nvPr/>
        </p:nvSpPr>
        <p:spPr>
          <a:xfrm>
            <a:off x="6369625" y="2426800"/>
            <a:ext cx="1561800" cy="8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2F2F2F"/>
                </a:solidFill>
                <a:latin typeface="Muli"/>
                <a:ea typeface="Muli"/>
                <a:cs typeface="Muli"/>
                <a:sym typeface="Muli"/>
              </a:rPr>
              <a:t>Cidade? </a:t>
            </a:r>
            <a:endParaRPr sz="1100" b="1">
              <a:solidFill>
                <a:srgbClr val="2F2F2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2F2F2F"/>
                </a:solidFill>
                <a:latin typeface="Muli"/>
                <a:ea typeface="Muli"/>
                <a:cs typeface="Muli"/>
                <a:sym typeface="Muli"/>
              </a:rPr>
              <a:t>Santo?</a:t>
            </a:r>
            <a:endParaRPr sz="1100" b="1">
              <a:solidFill>
                <a:srgbClr val="2F2F2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2F2F2F"/>
                </a:solidFill>
                <a:latin typeface="Muli"/>
                <a:ea typeface="Muli"/>
                <a:cs typeface="Muli"/>
                <a:sym typeface="Muli"/>
              </a:rPr>
              <a:t>Time?</a:t>
            </a:r>
            <a:endParaRPr sz="1100" b="1">
              <a:solidFill>
                <a:srgbClr val="2F2F2F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218" name="Google Shape;21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20300" y="2522800"/>
            <a:ext cx="542750" cy="70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3297" y="2427676"/>
            <a:ext cx="1702143" cy="107451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  <p:pic>
        <p:nvPicPr>
          <p:cNvPr id="225" name="Google Shape;22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551" y="1737612"/>
            <a:ext cx="406575" cy="493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717" y="1845746"/>
            <a:ext cx="406575" cy="493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37566" y="2391311"/>
            <a:ext cx="937740" cy="854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37566" y="2042486"/>
            <a:ext cx="937740" cy="854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84314" y="1083980"/>
            <a:ext cx="860125" cy="581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94011" y="1944022"/>
            <a:ext cx="715850" cy="49340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1" name="Google Shape;231;p32"/>
          <p:cNvCxnSpPr/>
          <p:nvPr/>
        </p:nvCxnSpPr>
        <p:spPr>
          <a:xfrm>
            <a:off x="2738414" y="3357330"/>
            <a:ext cx="560400" cy="340800"/>
          </a:xfrm>
          <a:prstGeom prst="straightConnector1">
            <a:avLst/>
          </a:prstGeom>
          <a:noFill/>
          <a:ln w="19050" cap="rnd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32" name="Google Shape;232;p32"/>
          <p:cNvCxnSpPr/>
          <p:nvPr/>
        </p:nvCxnSpPr>
        <p:spPr>
          <a:xfrm>
            <a:off x="1010324" y="2271442"/>
            <a:ext cx="472200" cy="287100"/>
          </a:xfrm>
          <a:prstGeom prst="straightConnector1">
            <a:avLst/>
          </a:prstGeom>
          <a:noFill/>
          <a:ln w="19050" cap="rnd" cmpd="sng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233" name="Google Shape;233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66300" y="1680961"/>
            <a:ext cx="160905" cy="49340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4" name="Google Shape;234;p32"/>
          <p:cNvCxnSpPr/>
          <p:nvPr/>
        </p:nvCxnSpPr>
        <p:spPr>
          <a:xfrm flipH="1">
            <a:off x="779998" y="3289620"/>
            <a:ext cx="790200" cy="480600"/>
          </a:xfrm>
          <a:prstGeom prst="straightConnector1">
            <a:avLst/>
          </a:prstGeom>
          <a:noFill/>
          <a:ln w="19050" cap="rnd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35" name="Google Shape;235;p32"/>
          <p:cNvCxnSpPr/>
          <p:nvPr/>
        </p:nvCxnSpPr>
        <p:spPr>
          <a:xfrm flipH="1">
            <a:off x="2697509" y="2339151"/>
            <a:ext cx="472200" cy="28710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236" name="Google Shape;236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1771" y="3062518"/>
            <a:ext cx="860139" cy="996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330593" y="3384615"/>
            <a:ext cx="362808" cy="532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645643" y="3527108"/>
            <a:ext cx="362808" cy="532392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2"/>
          <p:cNvSpPr/>
          <p:nvPr/>
        </p:nvSpPr>
        <p:spPr>
          <a:xfrm>
            <a:off x="2025938" y="1924907"/>
            <a:ext cx="161100" cy="423600"/>
          </a:xfrm>
          <a:prstGeom prst="upDownArrow">
            <a:avLst>
              <a:gd name="adj1" fmla="val 50000"/>
              <a:gd name="adj2" fmla="val 50000"/>
            </a:avLst>
          </a:prstGeom>
          <a:gradFill>
            <a:gsLst>
              <a:gs pos="0">
                <a:schemeClr val="accent4"/>
              </a:gs>
              <a:gs pos="100000">
                <a:srgbClr val="00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32"/>
          <p:cNvSpPr txBox="1">
            <a:spLocks noGrp="1"/>
          </p:cNvSpPr>
          <p:nvPr>
            <p:ph type="ctrTitle" idx="4294967295"/>
          </p:nvPr>
        </p:nvSpPr>
        <p:spPr>
          <a:xfrm>
            <a:off x="4283075" y="263600"/>
            <a:ext cx="4472400" cy="192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/>
              <a:t>Quais são os diferentes tipos de algoritmos de pesquisa?</a:t>
            </a:r>
            <a:endParaRPr sz="2700"/>
          </a:p>
        </p:txBody>
      </p:sp>
      <p:sp>
        <p:nvSpPr>
          <p:cNvPr id="241" name="Google Shape;241;p32"/>
          <p:cNvSpPr txBox="1">
            <a:spLocks noGrp="1"/>
          </p:cNvSpPr>
          <p:nvPr>
            <p:ph type="subTitle" idx="4294967295"/>
          </p:nvPr>
        </p:nvSpPr>
        <p:spPr>
          <a:xfrm>
            <a:off x="4322050" y="1777800"/>
            <a:ext cx="4611000" cy="3203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1750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pt-BR" sz="1400"/>
              <a:t>Pesquisa linear.</a:t>
            </a:r>
            <a:endParaRPr sz="1400"/>
          </a:p>
          <a:p>
            <a:pPr marL="457200" lvl="0" indent="-31750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pt-BR" sz="1400"/>
              <a:t>Pesquisa binária.</a:t>
            </a:r>
            <a:endParaRPr sz="1400"/>
          </a:p>
          <a:p>
            <a:pPr marL="457200" lvl="0" indent="-31750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pt-BR" sz="1400"/>
              <a:t>Jump Search.</a:t>
            </a:r>
            <a:endParaRPr sz="1400"/>
          </a:p>
          <a:p>
            <a:pPr marL="457200" lvl="0" indent="-31750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pt-BR" sz="1400"/>
              <a:t>Pesquisa de interpolação.</a:t>
            </a:r>
            <a:endParaRPr sz="1400"/>
          </a:p>
          <a:p>
            <a:pPr marL="457200" lvl="0" indent="-31750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pt-BR" sz="1400"/>
              <a:t>Pesquisa exponencial.</a:t>
            </a:r>
            <a:endParaRPr sz="1400"/>
          </a:p>
          <a:p>
            <a:pPr marL="457200" lvl="0" indent="-31750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pt-BR" sz="1400"/>
              <a:t>Pesquisa de sublista (pesquisa uma lista vinculada em outra lista)</a:t>
            </a:r>
            <a:endParaRPr sz="1400"/>
          </a:p>
          <a:p>
            <a:pPr marL="457200" lvl="0" indent="-31750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pt-BR" sz="1400"/>
              <a:t>Pesquisa de Fibonacci.</a:t>
            </a:r>
            <a:endParaRPr sz="1400"/>
          </a:p>
          <a:p>
            <a:pPr marL="457200" lvl="0" indent="-31750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pt-BR" sz="1400"/>
              <a:t>A pesquisa binária onipresente.</a:t>
            </a:r>
            <a:endParaRPr sz="1400"/>
          </a:p>
        </p:txBody>
      </p:sp>
      <p:pic>
        <p:nvPicPr>
          <p:cNvPr id="242" name="Google Shape;242;p32"/>
          <p:cNvPicPr preferRelativeResize="0"/>
          <p:nvPr/>
        </p:nvPicPr>
        <p:blipFill>
          <a:blip r:embed="rId13">
            <a:alphaModFix amt="90000"/>
          </a:blip>
          <a:stretch>
            <a:fillRect/>
          </a:stretch>
        </p:blipFill>
        <p:spPr>
          <a:xfrm rot="517748">
            <a:off x="7741675" y="1712248"/>
            <a:ext cx="790200" cy="1026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00A2"/>
            </a:gs>
            <a:gs pos="100000">
              <a:srgbClr val="03021E"/>
            </a:gs>
          </a:gsLst>
          <a:lin ang="5400012" scaled="0"/>
        </a:gra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  <p:sp>
        <p:nvSpPr>
          <p:cNvPr id="248" name="Google Shape;248;p33"/>
          <p:cNvSpPr txBox="1">
            <a:spLocks noGrp="1"/>
          </p:cNvSpPr>
          <p:nvPr>
            <p:ph type="title"/>
          </p:nvPr>
        </p:nvSpPr>
        <p:spPr>
          <a:xfrm>
            <a:off x="1758625" y="226925"/>
            <a:ext cx="5719200" cy="51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evolução dos buscadores</a:t>
            </a:r>
            <a:endParaRPr/>
          </a:p>
        </p:txBody>
      </p:sp>
      <p:sp>
        <p:nvSpPr>
          <p:cNvPr id="249" name="Google Shape;249;p33"/>
          <p:cNvSpPr/>
          <p:nvPr/>
        </p:nvSpPr>
        <p:spPr>
          <a:xfrm>
            <a:off x="7195620" y="2415043"/>
            <a:ext cx="1425900" cy="507300"/>
          </a:xfrm>
          <a:prstGeom prst="homePlate">
            <a:avLst>
              <a:gd name="adj" fmla="val 32030"/>
            </a:avLst>
          </a:prstGeom>
          <a:solidFill>
            <a:srgbClr val="4A86E8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    1995</a:t>
            </a:r>
            <a:endParaRPr sz="13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50" name="Google Shape;250;p33"/>
          <p:cNvSpPr/>
          <p:nvPr/>
        </p:nvSpPr>
        <p:spPr>
          <a:xfrm>
            <a:off x="6051805" y="2415043"/>
            <a:ext cx="1425900" cy="5073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   1994</a:t>
            </a:r>
            <a:endParaRPr sz="13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51" name="Google Shape;251;p33"/>
          <p:cNvSpPr/>
          <p:nvPr/>
        </p:nvSpPr>
        <p:spPr>
          <a:xfrm>
            <a:off x="4907990" y="2415043"/>
            <a:ext cx="1425900" cy="5073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     MAY</a:t>
            </a:r>
            <a:endParaRPr sz="10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52" name="Google Shape;252;p33"/>
          <p:cNvSpPr/>
          <p:nvPr/>
        </p:nvSpPr>
        <p:spPr>
          <a:xfrm>
            <a:off x="3764190" y="2415035"/>
            <a:ext cx="2569800" cy="507300"/>
          </a:xfrm>
          <a:prstGeom prst="homePlate">
            <a:avLst>
              <a:gd name="adj" fmla="val 32030"/>
            </a:avLst>
          </a:prstGeom>
          <a:solidFill>
            <a:srgbClr val="4A86E8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                    1993</a:t>
            </a:r>
            <a:endParaRPr sz="13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53" name="Google Shape;253;p33"/>
          <p:cNvSpPr/>
          <p:nvPr/>
        </p:nvSpPr>
        <p:spPr>
          <a:xfrm>
            <a:off x="2620361" y="2415043"/>
            <a:ext cx="1425900" cy="507300"/>
          </a:xfrm>
          <a:prstGeom prst="homePlate">
            <a:avLst>
              <a:gd name="adj" fmla="val 32030"/>
            </a:avLst>
          </a:prstGeom>
          <a:solidFill>
            <a:srgbClr val="0A2F9E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    1992</a:t>
            </a:r>
            <a:endParaRPr sz="13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54" name="Google Shape;254;p33"/>
          <p:cNvSpPr/>
          <p:nvPr/>
        </p:nvSpPr>
        <p:spPr>
          <a:xfrm>
            <a:off x="1476546" y="2415043"/>
            <a:ext cx="1425900" cy="507300"/>
          </a:xfrm>
          <a:prstGeom prst="homePlate">
            <a:avLst>
              <a:gd name="adj" fmla="val 32030"/>
            </a:avLst>
          </a:prstGeom>
          <a:solidFill>
            <a:srgbClr val="4A86E8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  1991</a:t>
            </a:r>
            <a:endParaRPr sz="13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55" name="Google Shape;255;p33"/>
          <p:cNvSpPr/>
          <p:nvPr/>
        </p:nvSpPr>
        <p:spPr>
          <a:xfrm>
            <a:off x="332732" y="2415043"/>
            <a:ext cx="1425900" cy="507300"/>
          </a:xfrm>
          <a:prstGeom prst="homePlate">
            <a:avLst>
              <a:gd name="adj" fmla="val 32030"/>
            </a:avLst>
          </a:prstGeom>
          <a:solidFill>
            <a:srgbClr val="0A2F9E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1990</a:t>
            </a:r>
            <a:endParaRPr sz="13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256" name="Google Shape;256;p33"/>
          <p:cNvCxnSpPr/>
          <p:nvPr/>
        </p:nvCxnSpPr>
        <p:spPr>
          <a:xfrm rot="10800000">
            <a:off x="843292" y="1803838"/>
            <a:ext cx="0" cy="64290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57" name="Google Shape;257;p33"/>
          <p:cNvSpPr txBox="1"/>
          <p:nvPr/>
        </p:nvSpPr>
        <p:spPr>
          <a:xfrm>
            <a:off x="210900" y="1207525"/>
            <a:ext cx="1265700" cy="5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ARCHIE - </a:t>
            </a: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A primeira ferramenta de busca</a:t>
            </a:r>
            <a:endParaRPr sz="11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258" name="Google Shape;258;p33"/>
          <p:cNvCxnSpPr/>
          <p:nvPr/>
        </p:nvCxnSpPr>
        <p:spPr>
          <a:xfrm rot="10800000">
            <a:off x="3132770" y="1803838"/>
            <a:ext cx="0" cy="64290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59" name="Google Shape;259;p33"/>
          <p:cNvCxnSpPr/>
          <p:nvPr/>
        </p:nvCxnSpPr>
        <p:spPr>
          <a:xfrm rot="10800000">
            <a:off x="5422248" y="1803838"/>
            <a:ext cx="0" cy="64290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60" name="Google Shape;260;p33"/>
          <p:cNvCxnSpPr/>
          <p:nvPr/>
        </p:nvCxnSpPr>
        <p:spPr>
          <a:xfrm rot="10800000">
            <a:off x="7711726" y="1803838"/>
            <a:ext cx="0" cy="64290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61" name="Google Shape;261;p33"/>
          <p:cNvCxnSpPr/>
          <p:nvPr/>
        </p:nvCxnSpPr>
        <p:spPr>
          <a:xfrm rot="10800000">
            <a:off x="2005614" y="2890850"/>
            <a:ext cx="0" cy="64290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62" name="Google Shape;262;p33"/>
          <p:cNvCxnSpPr/>
          <p:nvPr/>
        </p:nvCxnSpPr>
        <p:spPr>
          <a:xfrm rot="10800000">
            <a:off x="4295092" y="2890850"/>
            <a:ext cx="0" cy="64290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63" name="Google Shape;263;p33"/>
          <p:cNvCxnSpPr/>
          <p:nvPr/>
        </p:nvCxnSpPr>
        <p:spPr>
          <a:xfrm rot="10800000">
            <a:off x="6584569" y="2890850"/>
            <a:ext cx="0" cy="64290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64" name="Google Shape;264;p33"/>
          <p:cNvSpPr txBox="1"/>
          <p:nvPr/>
        </p:nvSpPr>
        <p:spPr>
          <a:xfrm>
            <a:off x="1372801" y="3777125"/>
            <a:ext cx="1265700" cy="5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GOPHER - </a:t>
            </a: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Precursor dos diretórios</a:t>
            </a:r>
            <a:endParaRPr sz="11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65" name="Google Shape;265;p33"/>
          <p:cNvSpPr txBox="1"/>
          <p:nvPr/>
        </p:nvSpPr>
        <p:spPr>
          <a:xfrm>
            <a:off x="2499945" y="1207525"/>
            <a:ext cx="1265700" cy="5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VERONICA - </a:t>
            </a: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Busca em todos os servidores do Gopher</a:t>
            </a:r>
            <a:endParaRPr sz="11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66" name="Google Shape;266;p33"/>
          <p:cNvSpPr txBox="1"/>
          <p:nvPr/>
        </p:nvSpPr>
        <p:spPr>
          <a:xfrm>
            <a:off x="4788989" y="1207525"/>
            <a:ext cx="1265700" cy="5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WANDEX</a:t>
            </a: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ALIWEB</a:t>
            </a: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67" name="Google Shape;267;p33"/>
          <p:cNvSpPr txBox="1"/>
          <p:nvPr/>
        </p:nvSpPr>
        <p:spPr>
          <a:xfrm>
            <a:off x="7078034" y="1207525"/>
            <a:ext cx="1265700" cy="5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ALTAVISTA</a:t>
            </a:r>
            <a:endParaRPr sz="11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68" name="Google Shape;268;p33"/>
          <p:cNvSpPr txBox="1"/>
          <p:nvPr/>
        </p:nvSpPr>
        <p:spPr>
          <a:xfrm>
            <a:off x="3662264" y="3973050"/>
            <a:ext cx="1265700" cy="5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JUGHEAD - </a:t>
            </a:r>
            <a:r>
              <a:rPr lang="pt-BR" sz="11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Busca por palavra-chave e Operadores booleanos</a:t>
            </a:r>
            <a:endParaRPr sz="11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69" name="Google Shape;269;p33"/>
          <p:cNvSpPr txBox="1"/>
          <p:nvPr/>
        </p:nvSpPr>
        <p:spPr>
          <a:xfrm>
            <a:off x="5951726" y="4177250"/>
            <a:ext cx="1265700" cy="5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WEBCRAWLER</a:t>
            </a: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YAHOO!</a:t>
            </a: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LYCOS</a:t>
            </a: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270" name="Google Shape;270;p33"/>
          <p:cNvGrpSpPr/>
          <p:nvPr/>
        </p:nvGrpSpPr>
        <p:grpSpPr>
          <a:xfrm>
            <a:off x="7636290" y="336005"/>
            <a:ext cx="231512" cy="213091"/>
            <a:chOff x="6660750" y="298550"/>
            <a:chExt cx="396900" cy="396300"/>
          </a:xfrm>
        </p:grpSpPr>
        <p:sp>
          <p:nvSpPr>
            <p:cNvPr id="271" name="Google Shape;271;p33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3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3" name="Google Shape;273;p33"/>
          <p:cNvGrpSpPr/>
          <p:nvPr/>
        </p:nvGrpSpPr>
        <p:grpSpPr>
          <a:xfrm>
            <a:off x="7477748" y="226850"/>
            <a:ext cx="548709" cy="552864"/>
            <a:chOff x="2583325" y="2972875"/>
            <a:chExt cx="462850" cy="445750"/>
          </a:xfrm>
        </p:grpSpPr>
        <p:sp>
          <p:nvSpPr>
            <p:cNvPr id="274" name="Google Shape;274;p33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stA="25000" endPos="30000" dist="2286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3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stA="25000" endPos="30000" dist="2286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00A2"/>
            </a:gs>
            <a:gs pos="100000">
              <a:srgbClr val="03021E"/>
            </a:gs>
          </a:gsLst>
          <a:lin ang="5400012" scaled="0"/>
        </a:gra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  <p:sp>
        <p:nvSpPr>
          <p:cNvPr id="281" name="Google Shape;281;p34"/>
          <p:cNvSpPr txBox="1">
            <a:spLocks noGrp="1"/>
          </p:cNvSpPr>
          <p:nvPr>
            <p:ph type="title"/>
          </p:nvPr>
        </p:nvSpPr>
        <p:spPr>
          <a:xfrm>
            <a:off x="1740250" y="270475"/>
            <a:ext cx="6014400" cy="51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evolução dos buscadores</a:t>
            </a:r>
            <a:endParaRPr/>
          </a:p>
        </p:txBody>
      </p:sp>
      <p:sp>
        <p:nvSpPr>
          <p:cNvPr id="282" name="Google Shape;282;p34"/>
          <p:cNvSpPr/>
          <p:nvPr/>
        </p:nvSpPr>
        <p:spPr>
          <a:xfrm>
            <a:off x="7247547" y="2415043"/>
            <a:ext cx="1439400" cy="5073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    2013</a:t>
            </a:r>
            <a:endParaRPr sz="13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83" name="Google Shape;283;p34"/>
          <p:cNvSpPr/>
          <p:nvPr/>
        </p:nvSpPr>
        <p:spPr>
          <a:xfrm>
            <a:off x="6092985" y="2415043"/>
            <a:ext cx="1439400" cy="507300"/>
          </a:xfrm>
          <a:prstGeom prst="homePlate">
            <a:avLst>
              <a:gd name="adj" fmla="val 32030"/>
            </a:avLst>
          </a:prstGeom>
          <a:solidFill>
            <a:srgbClr val="4A86E8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    2009</a:t>
            </a:r>
            <a:endParaRPr sz="13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84" name="Google Shape;284;p34"/>
          <p:cNvSpPr/>
          <p:nvPr/>
        </p:nvSpPr>
        <p:spPr>
          <a:xfrm>
            <a:off x="4938423" y="2415043"/>
            <a:ext cx="1439400" cy="5073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    2008</a:t>
            </a:r>
            <a:endParaRPr sz="13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85" name="Google Shape;285;p34"/>
          <p:cNvSpPr/>
          <p:nvPr/>
        </p:nvSpPr>
        <p:spPr>
          <a:xfrm>
            <a:off x="3783880" y="2415025"/>
            <a:ext cx="1484400" cy="507300"/>
          </a:xfrm>
          <a:prstGeom prst="homePlate">
            <a:avLst>
              <a:gd name="adj" fmla="val 32030"/>
            </a:avLst>
          </a:prstGeom>
          <a:solidFill>
            <a:srgbClr val="4A86E8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       2000</a:t>
            </a:r>
            <a:endParaRPr sz="13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86" name="Google Shape;286;p34"/>
          <p:cNvSpPr/>
          <p:nvPr/>
        </p:nvSpPr>
        <p:spPr>
          <a:xfrm>
            <a:off x="2629299" y="2415043"/>
            <a:ext cx="1439400" cy="507300"/>
          </a:xfrm>
          <a:prstGeom prst="homePlate">
            <a:avLst>
              <a:gd name="adj" fmla="val 32030"/>
            </a:avLst>
          </a:prstGeom>
          <a:solidFill>
            <a:srgbClr val="0A2F9E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      1999</a:t>
            </a:r>
            <a:endParaRPr sz="13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87" name="Google Shape;287;p34"/>
          <p:cNvSpPr/>
          <p:nvPr/>
        </p:nvSpPr>
        <p:spPr>
          <a:xfrm>
            <a:off x="1474737" y="2415043"/>
            <a:ext cx="1439400" cy="507300"/>
          </a:xfrm>
          <a:prstGeom prst="homePlate">
            <a:avLst>
              <a:gd name="adj" fmla="val 32030"/>
            </a:avLst>
          </a:prstGeom>
          <a:solidFill>
            <a:srgbClr val="4A86E8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     1998</a:t>
            </a:r>
            <a:endParaRPr sz="13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88" name="Google Shape;288;p34"/>
          <p:cNvSpPr/>
          <p:nvPr/>
        </p:nvSpPr>
        <p:spPr>
          <a:xfrm>
            <a:off x="320175" y="2415043"/>
            <a:ext cx="1439400" cy="507300"/>
          </a:xfrm>
          <a:prstGeom prst="homePlate">
            <a:avLst>
              <a:gd name="adj" fmla="val 32030"/>
            </a:avLst>
          </a:prstGeom>
          <a:solidFill>
            <a:srgbClr val="0A2F9E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1996</a:t>
            </a:r>
            <a:endParaRPr sz="13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289" name="Google Shape;289;p34"/>
          <p:cNvCxnSpPr/>
          <p:nvPr/>
        </p:nvCxnSpPr>
        <p:spPr>
          <a:xfrm rot="10800000">
            <a:off x="835533" y="1803838"/>
            <a:ext cx="0" cy="64290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90" name="Google Shape;290;p34"/>
          <p:cNvSpPr txBox="1"/>
          <p:nvPr/>
        </p:nvSpPr>
        <p:spPr>
          <a:xfrm>
            <a:off x="401034" y="1153100"/>
            <a:ext cx="1277400" cy="5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ASK JEEVES</a:t>
            </a:r>
            <a:endParaRPr sz="11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cxnSp>
        <p:nvCxnSpPr>
          <p:cNvPr id="291" name="Google Shape;291;p34"/>
          <p:cNvCxnSpPr/>
          <p:nvPr/>
        </p:nvCxnSpPr>
        <p:spPr>
          <a:xfrm rot="10800000">
            <a:off x="3146523" y="1803838"/>
            <a:ext cx="0" cy="64290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92" name="Google Shape;292;p34"/>
          <p:cNvCxnSpPr/>
          <p:nvPr/>
        </p:nvCxnSpPr>
        <p:spPr>
          <a:xfrm rot="10800000">
            <a:off x="5457513" y="1803838"/>
            <a:ext cx="0" cy="64290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93" name="Google Shape;293;p34"/>
          <p:cNvCxnSpPr/>
          <p:nvPr/>
        </p:nvCxnSpPr>
        <p:spPr>
          <a:xfrm rot="10800000">
            <a:off x="7768503" y="1803838"/>
            <a:ext cx="0" cy="64290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94" name="Google Shape;294;p34"/>
          <p:cNvCxnSpPr/>
          <p:nvPr/>
        </p:nvCxnSpPr>
        <p:spPr>
          <a:xfrm rot="10800000">
            <a:off x="2008776" y="2890850"/>
            <a:ext cx="0" cy="64290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95" name="Google Shape;295;p34"/>
          <p:cNvCxnSpPr/>
          <p:nvPr/>
        </p:nvCxnSpPr>
        <p:spPr>
          <a:xfrm rot="10800000">
            <a:off x="4319766" y="2890850"/>
            <a:ext cx="0" cy="64290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96" name="Google Shape;296;p34"/>
          <p:cNvCxnSpPr/>
          <p:nvPr/>
        </p:nvCxnSpPr>
        <p:spPr>
          <a:xfrm rot="10800000">
            <a:off x="6630756" y="2890850"/>
            <a:ext cx="0" cy="64290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97" name="Google Shape;297;p34"/>
          <p:cNvSpPr txBox="1"/>
          <p:nvPr/>
        </p:nvSpPr>
        <p:spPr>
          <a:xfrm>
            <a:off x="1370017" y="3733600"/>
            <a:ext cx="1277400" cy="5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GOOGLE</a:t>
            </a: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STARTPAGE</a:t>
            </a: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98" name="Google Shape;298;p34"/>
          <p:cNvSpPr txBox="1"/>
          <p:nvPr/>
        </p:nvSpPr>
        <p:spPr>
          <a:xfrm>
            <a:off x="2507751" y="1207525"/>
            <a:ext cx="1277400" cy="5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BAIDU</a:t>
            </a: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MSN</a:t>
            </a: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99" name="Google Shape;299;p34"/>
          <p:cNvSpPr txBox="1"/>
          <p:nvPr/>
        </p:nvSpPr>
        <p:spPr>
          <a:xfrm>
            <a:off x="4818304" y="1207525"/>
            <a:ext cx="1277400" cy="5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DUCKDUCKGO</a:t>
            </a: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00" name="Google Shape;300;p34"/>
          <p:cNvSpPr txBox="1"/>
          <p:nvPr/>
        </p:nvSpPr>
        <p:spPr>
          <a:xfrm>
            <a:off x="7128857" y="1207525"/>
            <a:ext cx="1277400" cy="5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QWANT</a:t>
            </a:r>
            <a:endParaRPr sz="11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01" name="Google Shape;301;p34"/>
          <p:cNvSpPr txBox="1"/>
          <p:nvPr/>
        </p:nvSpPr>
        <p:spPr>
          <a:xfrm>
            <a:off x="3680992" y="3733600"/>
            <a:ext cx="1277400" cy="2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YANDEX</a:t>
            </a:r>
            <a:endParaRPr sz="11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02" name="Google Shape;302;p34"/>
          <p:cNvSpPr txBox="1"/>
          <p:nvPr/>
        </p:nvSpPr>
        <p:spPr>
          <a:xfrm>
            <a:off x="5991966" y="3733600"/>
            <a:ext cx="12774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BING</a:t>
            </a: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303" name="Google Shape;303;p34"/>
          <p:cNvGrpSpPr/>
          <p:nvPr/>
        </p:nvGrpSpPr>
        <p:grpSpPr>
          <a:xfrm>
            <a:off x="7636290" y="336005"/>
            <a:ext cx="231512" cy="213091"/>
            <a:chOff x="6660750" y="298550"/>
            <a:chExt cx="396900" cy="396300"/>
          </a:xfrm>
        </p:grpSpPr>
        <p:sp>
          <p:nvSpPr>
            <p:cNvPr id="304" name="Google Shape;304;p34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4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" name="Google Shape;306;p34"/>
          <p:cNvGrpSpPr/>
          <p:nvPr/>
        </p:nvGrpSpPr>
        <p:grpSpPr>
          <a:xfrm>
            <a:off x="7477748" y="226850"/>
            <a:ext cx="548709" cy="552864"/>
            <a:chOff x="2583325" y="2972875"/>
            <a:chExt cx="462850" cy="445750"/>
          </a:xfrm>
        </p:grpSpPr>
        <p:sp>
          <p:nvSpPr>
            <p:cNvPr id="307" name="Google Shape;307;p34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stA="25000" endPos="30000" dist="2286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4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stA="25000" endPos="30000" dist="2286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113" y="1093738"/>
            <a:ext cx="1473075" cy="182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9439" y="2791685"/>
            <a:ext cx="1473073" cy="1820788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5"/>
          <p:cNvSpPr txBox="1"/>
          <p:nvPr/>
        </p:nvSpPr>
        <p:spPr>
          <a:xfrm>
            <a:off x="4326050" y="1093750"/>
            <a:ext cx="4133100" cy="3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1994 - </a:t>
            </a: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Jerry Yang e David Filo eram estudantes de Engenharia Elétrica da Universidade Stanford e fundaram a plataforma Yahoo! para catalogar sites interessantes na internet. 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Apesar de ter sido criado para uso próprio, rapidamente o Yahoo! ganhou popularidade dentro e fora da Universidade, o site teve que sair dos servidores de Stanford por causa do alto tráfego e migrou para a clássica Netscape.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316" name="Google Shape;316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3999" cy="769949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5"/>
          <p:cNvSpPr txBox="1"/>
          <p:nvPr/>
        </p:nvSpPr>
        <p:spPr>
          <a:xfrm>
            <a:off x="2483588" y="1576050"/>
            <a:ext cx="1368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Jerry Yang</a:t>
            </a:r>
            <a:endParaRPr b="1"/>
          </a:p>
        </p:txBody>
      </p:sp>
      <p:sp>
        <p:nvSpPr>
          <p:cNvPr id="318" name="Google Shape;318;p35"/>
          <p:cNvSpPr txBox="1"/>
          <p:nvPr/>
        </p:nvSpPr>
        <p:spPr>
          <a:xfrm>
            <a:off x="427950" y="3486525"/>
            <a:ext cx="1298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David Filo</a:t>
            </a:r>
            <a:endParaRPr b="1"/>
          </a:p>
        </p:txBody>
      </p:sp>
      <p:pic>
        <p:nvPicPr>
          <p:cNvPr id="319" name="Google Shape;319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35861" y="4071098"/>
            <a:ext cx="768012" cy="76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6"/>
          <p:cNvSpPr txBox="1"/>
          <p:nvPr/>
        </p:nvSpPr>
        <p:spPr>
          <a:xfrm>
            <a:off x="285950" y="536175"/>
            <a:ext cx="36132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 </a:t>
            </a: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Yahoo!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foi uma das empresas pioneiras no início da era da internet, na década de 1990. E tornou-se mundialmente conhecida pelo seu portal web, seu motor de busca (Yahoo! Search) e alguns serviços relacionados, que incluem e-mail, notícias, finanças, grupos, publicidade, dentre outros.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325" name="Google Shape;32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5825" y="761091"/>
            <a:ext cx="3673801" cy="3621309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6"/>
          <p:cNvSpPr txBox="1"/>
          <p:nvPr/>
        </p:nvSpPr>
        <p:spPr>
          <a:xfrm>
            <a:off x="1175325" y="2571750"/>
            <a:ext cx="36738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No seu auge, era um dos sites mais acessados no estados Unidos, de acordo com alguns provedores de análise de web, o Yahoo! foi o site de notícias e mídia mais lido, com cerca de 7 bilhões de visualizações por mês, tornando-se assim, o sexto site mais visitado globalmente em 2016.</a:t>
            </a:r>
            <a:endParaRPr/>
          </a:p>
        </p:txBody>
      </p:sp>
      <p:grpSp>
        <p:nvGrpSpPr>
          <p:cNvPr id="327" name="Google Shape;327;p36"/>
          <p:cNvGrpSpPr/>
          <p:nvPr/>
        </p:nvGrpSpPr>
        <p:grpSpPr>
          <a:xfrm>
            <a:off x="4077955" y="250258"/>
            <a:ext cx="597154" cy="585662"/>
            <a:chOff x="3955900" y="2984500"/>
            <a:chExt cx="414000" cy="422525"/>
          </a:xfrm>
        </p:grpSpPr>
        <p:sp>
          <p:nvSpPr>
            <p:cNvPr id="328" name="Google Shape;328;p36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6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6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31" name="Google Shape;331;p36"/>
          <p:cNvPicPr preferRelativeResize="0"/>
          <p:nvPr/>
        </p:nvPicPr>
        <p:blipFill>
          <a:blip r:embed="rId4">
            <a:alphaModFix amt="78000"/>
          </a:blip>
          <a:stretch>
            <a:fillRect/>
          </a:stretch>
        </p:blipFill>
        <p:spPr>
          <a:xfrm flipH="1">
            <a:off x="146950" y="4255450"/>
            <a:ext cx="918150" cy="75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75" y="0"/>
            <a:ext cx="9076848" cy="12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7"/>
          <p:cNvSpPr txBox="1"/>
          <p:nvPr/>
        </p:nvSpPr>
        <p:spPr>
          <a:xfrm>
            <a:off x="4572000" y="1550025"/>
            <a:ext cx="28335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 Bing é o buscador da Microsoft e foi designado para concorrer com os líderes das indústrias Google e Yahoo!. E foi revelado em 28 de Maio de 2009.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38" name="Google Shape;338;p37"/>
          <p:cNvSpPr txBox="1"/>
          <p:nvPr/>
        </p:nvSpPr>
        <p:spPr>
          <a:xfrm>
            <a:off x="4154650" y="3472900"/>
            <a:ext cx="31560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Esse buscador é substituto do Live Search e foi totalmente disponibilizado em 1 de junho de 2009.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339" name="Google Shape;339;p37"/>
          <p:cNvPicPr preferRelativeResize="0"/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349382" y="1550025"/>
            <a:ext cx="3579293" cy="305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6725" y="3894375"/>
            <a:ext cx="623650" cy="62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86388" y="2981600"/>
            <a:ext cx="140511" cy="40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43147" y="1432824"/>
            <a:ext cx="391975" cy="25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8"/>
          <p:cNvPicPr preferRelativeResize="0"/>
          <p:nvPr/>
        </p:nvPicPr>
        <p:blipFill rotWithShape="1">
          <a:blip r:embed="rId3">
            <a:alphaModFix amt="86000"/>
          </a:blip>
          <a:srcRect l="51906" t="27656" r="22035" b="9172"/>
          <a:stretch/>
        </p:blipFill>
        <p:spPr>
          <a:xfrm flipH="1">
            <a:off x="2" y="0"/>
            <a:ext cx="412397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090620" y="2271509"/>
            <a:ext cx="1099836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8238" y="2692713"/>
            <a:ext cx="1404574" cy="84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39894" y="4337047"/>
            <a:ext cx="142475" cy="4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8550" y="4087250"/>
            <a:ext cx="388950" cy="249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2" name="Google Shape;352;p38"/>
          <p:cNvGrpSpPr/>
          <p:nvPr/>
        </p:nvGrpSpPr>
        <p:grpSpPr>
          <a:xfrm rot="421737">
            <a:off x="7954887" y="4492483"/>
            <a:ext cx="347100" cy="420102"/>
            <a:chOff x="584925" y="922575"/>
            <a:chExt cx="415200" cy="502525"/>
          </a:xfrm>
        </p:grpSpPr>
        <p:sp>
          <p:nvSpPr>
            <p:cNvPr id="353" name="Google Shape;353;p38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8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8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56" name="Google Shape;356;p38"/>
          <p:cNvPicPr preferRelativeResize="0"/>
          <p:nvPr/>
        </p:nvPicPr>
        <p:blipFill rotWithShape="1">
          <a:blip r:embed="rId8">
            <a:alphaModFix amt="93000"/>
          </a:blip>
          <a:srcRect t="14668" b="18136"/>
          <a:stretch/>
        </p:blipFill>
        <p:spPr>
          <a:xfrm>
            <a:off x="445198" y="824988"/>
            <a:ext cx="1949825" cy="84187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8"/>
          <p:cNvSpPr txBox="1"/>
          <p:nvPr/>
        </p:nvSpPr>
        <p:spPr>
          <a:xfrm>
            <a:off x="2873875" y="620150"/>
            <a:ext cx="54525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Por mais que o Bing seja o segundo buscador mais utilizado, ele apresenta algumas vantagens quando comparado com Google (buscador mais utilizado), que são alguns diferenciais capazes de conquistar um número maior de usuários.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58" name="Google Shape;358;p38"/>
          <p:cNvSpPr txBox="1"/>
          <p:nvPr/>
        </p:nvSpPr>
        <p:spPr>
          <a:xfrm>
            <a:off x="4220525" y="3131625"/>
            <a:ext cx="39348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Segundo pesquisa da ComScore, nos Estados Unidos, o uso Bing representa 1/3 dos usuários e sua utilização é mais frequente entre pessoas de 55 a 64 anos. Já no Brasil, o Bing possui apenas 1,32% de usuários.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59" name="Google Shape;359;p38"/>
          <p:cNvSpPr txBox="1"/>
          <p:nvPr/>
        </p:nvSpPr>
        <p:spPr>
          <a:xfrm>
            <a:off x="3522025" y="1934900"/>
            <a:ext cx="49005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 principal diferencial apresentado pelo Bing, é a possibilidade de validação da notícia, ou seja, ele indica se os conteúdos são </a:t>
            </a:r>
            <a:r>
              <a:rPr lang="pt-BR" i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Fake News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ou reais.</a:t>
            </a:r>
            <a:endParaRPr/>
          </a:p>
        </p:txBody>
      </p:sp>
      <p:pic>
        <p:nvPicPr>
          <p:cNvPr id="360" name="Google Shape;360;p38"/>
          <p:cNvPicPr preferRelativeResize="0"/>
          <p:nvPr/>
        </p:nvPicPr>
        <p:blipFill>
          <a:blip r:embed="rId9">
            <a:alphaModFix amt="76000"/>
          </a:blip>
          <a:stretch>
            <a:fillRect/>
          </a:stretch>
        </p:blipFill>
        <p:spPr>
          <a:xfrm>
            <a:off x="7509624" y="2593100"/>
            <a:ext cx="816752" cy="459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1" name="Google Shape;361;p38"/>
          <p:cNvGrpSpPr/>
          <p:nvPr/>
        </p:nvGrpSpPr>
        <p:grpSpPr>
          <a:xfrm rot="783530">
            <a:off x="7167699" y="1471424"/>
            <a:ext cx="386952" cy="372656"/>
            <a:chOff x="2583325" y="2972875"/>
            <a:chExt cx="462850" cy="445750"/>
          </a:xfrm>
        </p:grpSpPr>
        <p:sp>
          <p:nvSpPr>
            <p:cNvPr id="362" name="Google Shape;362;p38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8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64" name="Google Shape;364;p3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7577" y="2271501"/>
            <a:ext cx="310400" cy="3634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39"/>
          <p:cNvPicPr preferRelativeResize="0"/>
          <p:nvPr/>
        </p:nvPicPr>
        <p:blipFill rotWithShape="1">
          <a:blip r:embed="rId3">
            <a:alphaModFix/>
          </a:blip>
          <a:srcRect l="907" t="12718" r="48095" b="80332"/>
          <a:stretch/>
        </p:blipFill>
        <p:spPr>
          <a:xfrm>
            <a:off x="275825" y="154150"/>
            <a:ext cx="8074526" cy="618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9"/>
          <p:cNvPicPr preferRelativeResize="0"/>
          <p:nvPr/>
        </p:nvPicPr>
        <p:blipFill rotWithShape="1">
          <a:blip r:embed="rId4">
            <a:alphaModFix amt="84000"/>
          </a:blip>
          <a:srcRect l="4888" t="24503" r="55911" b="12277"/>
          <a:stretch/>
        </p:blipFill>
        <p:spPr>
          <a:xfrm>
            <a:off x="881055" y="1039324"/>
            <a:ext cx="2137570" cy="1666224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39"/>
          <p:cNvSpPr txBox="1"/>
          <p:nvPr/>
        </p:nvSpPr>
        <p:spPr>
          <a:xfrm>
            <a:off x="3936200" y="1131613"/>
            <a:ext cx="34560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1995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- A união entre o cientista da computação e o matemático resulta no desenvolvimento de um mecanismo de busca que seria vinculado a World Wide Web.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72" name="Google Shape;372;p39"/>
          <p:cNvSpPr txBox="1"/>
          <p:nvPr/>
        </p:nvSpPr>
        <p:spPr>
          <a:xfrm>
            <a:off x="487150" y="3256225"/>
            <a:ext cx="4339800" cy="12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1996 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- Primeira versão, </a:t>
            </a: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BackRub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, é disponibilizado em google.stanford.edu. Mais de 75 milhões de URLs já haviam sido indexados pelo rastreador.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373" name="Google Shape;373;p39"/>
          <p:cNvPicPr preferRelativeResize="0"/>
          <p:nvPr/>
        </p:nvPicPr>
        <p:blipFill>
          <a:blip r:embed="rId5">
            <a:alphaModFix amt="87000"/>
          </a:blip>
          <a:stretch>
            <a:fillRect/>
          </a:stretch>
        </p:blipFill>
        <p:spPr>
          <a:xfrm>
            <a:off x="5301762" y="2492513"/>
            <a:ext cx="3048598" cy="231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40"/>
          <p:cNvPicPr preferRelativeResize="0"/>
          <p:nvPr/>
        </p:nvPicPr>
        <p:blipFill rotWithShape="1">
          <a:blip r:embed="rId3">
            <a:alphaModFix/>
          </a:blip>
          <a:srcRect l="9103" t="30824" r="71729" b="43252"/>
          <a:stretch/>
        </p:blipFill>
        <p:spPr>
          <a:xfrm>
            <a:off x="4688475" y="455025"/>
            <a:ext cx="1803874" cy="139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0"/>
          <p:cNvPicPr preferRelativeResize="0"/>
          <p:nvPr/>
        </p:nvPicPr>
        <p:blipFill rotWithShape="1">
          <a:blip r:embed="rId3">
            <a:alphaModFix/>
          </a:blip>
          <a:srcRect l="29340" t="29877" r="50901" b="43251"/>
          <a:stretch/>
        </p:blipFill>
        <p:spPr>
          <a:xfrm>
            <a:off x="6899700" y="922250"/>
            <a:ext cx="1859698" cy="144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0"/>
          <p:cNvPicPr preferRelativeResize="0"/>
          <p:nvPr/>
        </p:nvPicPr>
        <p:blipFill rotWithShape="1">
          <a:blip r:embed="rId3">
            <a:alphaModFix/>
          </a:blip>
          <a:srcRect l="50424" t="30519" r="30409" b="42609"/>
          <a:stretch/>
        </p:blipFill>
        <p:spPr>
          <a:xfrm>
            <a:off x="4795175" y="2571750"/>
            <a:ext cx="1803874" cy="144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40"/>
          <p:cNvPicPr preferRelativeResize="0"/>
          <p:nvPr/>
        </p:nvPicPr>
        <p:blipFill rotWithShape="1">
          <a:blip r:embed="rId3">
            <a:alphaModFix/>
          </a:blip>
          <a:srcRect l="70723" t="31331" r="10110" b="43539"/>
          <a:stretch/>
        </p:blipFill>
        <p:spPr>
          <a:xfrm>
            <a:off x="6947375" y="3396500"/>
            <a:ext cx="1803874" cy="134885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40"/>
          <p:cNvSpPr txBox="1"/>
          <p:nvPr/>
        </p:nvSpPr>
        <p:spPr>
          <a:xfrm>
            <a:off x="341625" y="5688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1998 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- Fundação do Google</a:t>
            </a:r>
            <a:endParaRPr/>
          </a:p>
        </p:txBody>
      </p:sp>
      <p:sp>
        <p:nvSpPr>
          <p:cNvPr id="383" name="Google Shape;383;p40"/>
          <p:cNvSpPr txBox="1"/>
          <p:nvPr/>
        </p:nvSpPr>
        <p:spPr>
          <a:xfrm>
            <a:off x="841500" y="1345913"/>
            <a:ext cx="3000000" cy="13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2015 -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a empresa Google entrou para o conglomerado Alphabet Inc., criado pelos próprios fundadores do motor de busca, Larry Page e Sergey Brin. 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84" name="Google Shape;384;p40"/>
          <p:cNvSpPr txBox="1"/>
          <p:nvPr/>
        </p:nvSpPr>
        <p:spPr>
          <a:xfrm>
            <a:off x="2145075" y="3460663"/>
            <a:ext cx="23496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 atual CEO do Google é o engenheiro metalúrgico Sundar Pichai.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385" name="Google Shape;385;p40"/>
          <p:cNvPicPr preferRelativeResize="0"/>
          <p:nvPr/>
        </p:nvPicPr>
        <p:blipFill rotWithShape="1">
          <a:blip r:embed="rId4">
            <a:alphaModFix amt="94000"/>
          </a:blip>
          <a:srcRect l="59187" t="39229" r="8679" b="9882"/>
          <a:stretch/>
        </p:blipFill>
        <p:spPr>
          <a:xfrm>
            <a:off x="226125" y="3114240"/>
            <a:ext cx="1783373" cy="1588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1"/>
          <p:cNvSpPr txBox="1"/>
          <p:nvPr/>
        </p:nvSpPr>
        <p:spPr>
          <a:xfrm>
            <a:off x="555350" y="942325"/>
            <a:ext cx="3859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</a:rPr>
              <a:t>A palavra Google é uma referência ao termo matemático googol, que indica o número 10 seguido pelo 0 cem vezes.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91" name="Google Shape;391;p41"/>
          <p:cNvSpPr txBox="1"/>
          <p:nvPr/>
        </p:nvSpPr>
        <p:spPr>
          <a:xfrm>
            <a:off x="1538325" y="1933050"/>
            <a:ext cx="42741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chemeClr val="accent2"/>
                </a:solidFill>
              </a:rPr>
              <a:t>1</a:t>
            </a:r>
            <a:r>
              <a:rPr lang="pt-BR" sz="1700">
                <a:solidFill>
                  <a:srgbClr val="FF0000"/>
                </a:solidFill>
              </a:rPr>
              <a:t>0</a:t>
            </a:r>
            <a:r>
              <a:rPr lang="pt-BR" sz="1700">
                <a:solidFill>
                  <a:schemeClr val="lt1"/>
                </a:solidFill>
              </a:rPr>
              <a:t>. </a:t>
            </a:r>
            <a:r>
              <a:rPr lang="pt-BR" sz="1700">
                <a:solidFill>
                  <a:srgbClr val="FFFF00"/>
                </a:solidFill>
              </a:rPr>
              <a:t>000. 000. 000. 000. 000. 000. 000. 000. 000. 000. 000. 000. 000. 000. 000. 000. 000. 000. 000. 000. 000. 000. 000. 000. 000. 000. 000. 000. 000. 000. 000. 000. 000</a:t>
            </a:r>
            <a:r>
              <a:rPr lang="pt-BR" sz="1700">
                <a:solidFill>
                  <a:schemeClr val="dk2"/>
                </a:solidFill>
              </a:rPr>
              <a:t>g</a:t>
            </a:r>
            <a:r>
              <a:rPr lang="pt-BR" sz="1700">
                <a:solidFill>
                  <a:srgbClr val="00FF00"/>
                </a:solidFill>
              </a:rPr>
              <a:t>l</a:t>
            </a:r>
            <a:r>
              <a:rPr lang="pt-BR" sz="1700">
                <a:solidFill>
                  <a:srgbClr val="FF0000"/>
                </a:solidFill>
              </a:rPr>
              <a:t>e</a:t>
            </a:r>
            <a:endParaRPr sz="1700">
              <a:solidFill>
                <a:srgbClr val="FF0000"/>
              </a:solidFill>
            </a:endParaRPr>
          </a:p>
        </p:txBody>
      </p:sp>
      <p:sp>
        <p:nvSpPr>
          <p:cNvPr id="392" name="Google Shape;392;p41"/>
          <p:cNvSpPr txBox="1"/>
          <p:nvPr/>
        </p:nvSpPr>
        <p:spPr>
          <a:xfrm>
            <a:off x="600950" y="3585575"/>
            <a:ext cx="4241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</a:rPr>
              <a:t>O nome substituiu a antiga denominação BackRub em 1997.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93" name="Google Shape;393;p41"/>
          <p:cNvPicPr preferRelativeResize="0"/>
          <p:nvPr/>
        </p:nvPicPr>
        <p:blipFill rotWithShape="1">
          <a:blip r:embed="rId3">
            <a:alphaModFix/>
          </a:blip>
          <a:srcRect l="1110" t="13769" r="49320" b="79397"/>
          <a:stretch/>
        </p:blipFill>
        <p:spPr>
          <a:xfrm>
            <a:off x="316875" y="142001"/>
            <a:ext cx="5923574" cy="45930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1"/>
          <p:cNvSpPr/>
          <p:nvPr/>
        </p:nvSpPr>
        <p:spPr>
          <a:xfrm>
            <a:off x="6304275" y="902850"/>
            <a:ext cx="2076610" cy="3831098"/>
          </a:xfrm>
          <a:custGeom>
            <a:avLst/>
            <a:gdLst/>
            <a:ahLst/>
            <a:cxnLst/>
            <a:rect l="l" t="t" r="r" b="b"/>
            <a:pathLst>
              <a:path w="101027" h="209550" extrusionOk="0">
                <a:moveTo>
                  <a:pt x="98629" y="18886"/>
                </a:moveTo>
                <a:lnTo>
                  <a:pt x="98629" y="190364"/>
                </a:lnTo>
                <a:lnTo>
                  <a:pt x="2398" y="190364"/>
                </a:lnTo>
                <a:lnTo>
                  <a:pt x="2398" y="18886"/>
                </a:lnTo>
                <a:close/>
                <a:moveTo>
                  <a:pt x="10343" y="0"/>
                </a:moveTo>
                <a:lnTo>
                  <a:pt x="9293" y="75"/>
                </a:lnTo>
                <a:lnTo>
                  <a:pt x="8244" y="225"/>
                </a:lnTo>
                <a:lnTo>
                  <a:pt x="7270" y="450"/>
                </a:lnTo>
                <a:lnTo>
                  <a:pt x="6295" y="824"/>
                </a:lnTo>
                <a:lnTo>
                  <a:pt x="5396" y="1274"/>
                </a:lnTo>
                <a:lnTo>
                  <a:pt x="4572" y="1799"/>
                </a:lnTo>
                <a:lnTo>
                  <a:pt x="3747" y="2398"/>
                </a:lnTo>
                <a:lnTo>
                  <a:pt x="2998" y="3073"/>
                </a:lnTo>
                <a:lnTo>
                  <a:pt x="2323" y="3747"/>
                </a:lnTo>
                <a:lnTo>
                  <a:pt x="1724" y="4572"/>
                </a:lnTo>
                <a:lnTo>
                  <a:pt x="1199" y="5396"/>
                </a:lnTo>
                <a:lnTo>
                  <a:pt x="824" y="6370"/>
                </a:lnTo>
                <a:lnTo>
                  <a:pt x="450" y="7270"/>
                </a:lnTo>
                <a:lnTo>
                  <a:pt x="225" y="8319"/>
                </a:lnTo>
                <a:lnTo>
                  <a:pt x="0" y="9293"/>
                </a:lnTo>
                <a:lnTo>
                  <a:pt x="0" y="10343"/>
                </a:lnTo>
                <a:lnTo>
                  <a:pt x="0" y="199207"/>
                </a:lnTo>
                <a:lnTo>
                  <a:pt x="0" y="200257"/>
                </a:lnTo>
                <a:lnTo>
                  <a:pt x="225" y="201231"/>
                </a:lnTo>
                <a:lnTo>
                  <a:pt x="450" y="202280"/>
                </a:lnTo>
                <a:lnTo>
                  <a:pt x="824" y="203180"/>
                </a:lnTo>
                <a:lnTo>
                  <a:pt x="1199" y="204154"/>
                </a:lnTo>
                <a:lnTo>
                  <a:pt x="1724" y="204978"/>
                </a:lnTo>
                <a:lnTo>
                  <a:pt x="2323" y="205803"/>
                </a:lnTo>
                <a:lnTo>
                  <a:pt x="2998" y="206477"/>
                </a:lnTo>
                <a:lnTo>
                  <a:pt x="3747" y="207152"/>
                </a:lnTo>
                <a:lnTo>
                  <a:pt x="4572" y="207751"/>
                </a:lnTo>
                <a:lnTo>
                  <a:pt x="5396" y="208276"/>
                </a:lnTo>
                <a:lnTo>
                  <a:pt x="6295" y="208726"/>
                </a:lnTo>
                <a:lnTo>
                  <a:pt x="7270" y="209100"/>
                </a:lnTo>
                <a:lnTo>
                  <a:pt x="8244" y="209325"/>
                </a:lnTo>
                <a:lnTo>
                  <a:pt x="9293" y="209475"/>
                </a:lnTo>
                <a:lnTo>
                  <a:pt x="10343" y="209550"/>
                </a:lnTo>
                <a:lnTo>
                  <a:pt x="90610" y="209550"/>
                </a:lnTo>
                <a:lnTo>
                  <a:pt x="91659" y="209475"/>
                </a:lnTo>
                <a:lnTo>
                  <a:pt x="92708" y="209325"/>
                </a:lnTo>
                <a:lnTo>
                  <a:pt x="93682" y="209100"/>
                </a:lnTo>
                <a:lnTo>
                  <a:pt x="94657" y="208726"/>
                </a:lnTo>
                <a:lnTo>
                  <a:pt x="95556" y="208276"/>
                </a:lnTo>
                <a:lnTo>
                  <a:pt x="96455" y="207751"/>
                </a:lnTo>
                <a:lnTo>
                  <a:pt x="97205" y="207152"/>
                </a:lnTo>
                <a:lnTo>
                  <a:pt x="97954" y="206477"/>
                </a:lnTo>
                <a:lnTo>
                  <a:pt x="98629" y="205803"/>
                </a:lnTo>
                <a:lnTo>
                  <a:pt x="99228" y="204978"/>
                </a:lnTo>
                <a:lnTo>
                  <a:pt x="99753" y="204154"/>
                </a:lnTo>
                <a:lnTo>
                  <a:pt x="100203" y="203180"/>
                </a:lnTo>
                <a:lnTo>
                  <a:pt x="100577" y="202280"/>
                </a:lnTo>
                <a:lnTo>
                  <a:pt x="100802" y="201231"/>
                </a:lnTo>
                <a:lnTo>
                  <a:pt x="100952" y="200257"/>
                </a:lnTo>
                <a:lnTo>
                  <a:pt x="101027" y="199207"/>
                </a:lnTo>
                <a:lnTo>
                  <a:pt x="101027" y="10343"/>
                </a:lnTo>
                <a:lnTo>
                  <a:pt x="100952" y="9293"/>
                </a:lnTo>
                <a:lnTo>
                  <a:pt x="100802" y="8319"/>
                </a:lnTo>
                <a:lnTo>
                  <a:pt x="100577" y="7270"/>
                </a:lnTo>
                <a:lnTo>
                  <a:pt x="100203" y="6370"/>
                </a:lnTo>
                <a:lnTo>
                  <a:pt x="99753" y="5396"/>
                </a:lnTo>
                <a:lnTo>
                  <a:pt x="99228" y="4572"/>
                </a:lnTo>
                <a:lnTo>
                  <a:pt x="98629" y="3747"/>
                </a:lnTo>
                <a:lnTo>
                  <a:pt x="97954" y="3073"/>
                </a:lnTo>
                <a:lnTo>
                  <a:pt x="97205" y="2398"/>
                </a:lnTo>
                <a:lnTo>
                  <a:pt x="96455" y="1799"/>
                </a:lnTo>
                <a:lnTo>
                  <a:pt x="95556" y="1274"/>
                </a:lnTo>
                <a:lnTo>
                  <a:pt x="94657" y="824"/>
                </a:lnTo>
                <a:lnTo>
                  <a:pt x="93682" y="450"/>
                </a:lnTo>
                <a:lnTo>
                  <a:pt x="92708" y="225"/>
                </a:lnTo>
                <a:lnTo>
                  <a:pt x="91659" y="75"/>
                </a:lnTo>
                <a:lnTo>
                  <a:pt x="9061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41"/>
          <p:cNvSpPr/>
          <p:nvPr/>
        </p:nvSpPr>
        <p:spPr>
          <a:xfrm>
            <a:off x="7101184" y="4471977"/>
            <a:ext cx="482880" cy="174845"/>
          </a:xfrm>
          <a:custGeom>
            <a:avLst/>
            <a:gdLst/>
            <a:ahLst/>
            <a:cxnLst/>
            <a:rect l="l" t="t" r="r" b="b"/>
            <a:pathLst>
              <a:path w="20162" h="7196" extrusionOk="0">
                <a:moveTo>
                  <a:pt x="3598" y="0"/>
                </a:moveTo>
                <a:lnTo>
                  <a:pt x="2849" y="75"/>
                </a:lnTo>
                <a:lnTo>
                  <a:pt x="2174" y="300"/>
                </a:lnTo>
                <a:lnTo>
                  <a:pt x="1575" y="600"/>
                </a:lnTo>
                <a:lnTo>
                  <a:pt x="1050" y="1050"/>
                </a:lnTo>
                <a:lnTo>
                  <a:pt x="600" y="1574"/>
                </a:lnTo>
                <a:lnTo>
                  <a:pt x="301" y="2174"/>
                </a:lnTo>
                <a:lnTo>
                  <a:pt x="76" y="2848"/>
                </a:lnTo>
                <a:lnTo>
                  <a:pt x="1" y="3598"/>
                </a:lnTo>
                <a:lnTo>
                  <a:pt x="76" y="4347"/>
                </a:lnTo>
                <a:lnTo>
                  <a:pt x="301" y="5022"/>
                </a:lnTo>
                <a:lnTo>
                  <a:pt x="600" y="5621"/>
                </a:lnTo>
                <a:lnTo>
                  <a:pt x="1050" y="6146"/>
                </a:lnTo>
                <a:lnTo>
                  <a:pt x="1575" y="6596"/>
                </a:lnTo>
                <a:lnTo>
                  <a:pt x="2174" y="6896"/>
                </a:lnTo>
                <a:lnTo>
                  <a:pt x="2849" y="7120"/>
                </a:lnTo>
                <a:lnTo>
                  <a:pt x="3598" y="7195"/>
                </a:lnTo>
                <a:lnTo>
                  <a:pt x="16639" y="7195"/>
                </a:lnTo>
                <a:lnTo>
                  <a:pt x="17313" y="7120"/>
                </a:lnTo>
                <a:lnTo>
                  <a:pt x="17988" y="6896"/>
                </a:lnTo>
                <a:lnTo>
                  <a:pt x="18587" y="6596"/>
                </a:lnTo>
                <a:lnTo>
                  <a:pt x="19112" y="6146"/>
                </a:lnTo>
                <a:lnTo>
                  <a:pt x="19562" y="5621"/>
                </a:lnTo>
                <a:lnTo>
                  <a:pt x="19861" y="5022"/>
                </a:lnTo>
                <a:lnTo>
                  <a:pt x="20086" y="4347"/>
                </a:lnTo>
                <a:lnTo>
                  <a:pt x="20161" y="3598"/>
                </a:lnTo>
                <a:lnTo>
                  <a:pt x="20086" y="2848"/>
                </a:lnTo>
                <a:lnTo>
                  <a:pt x="19861" y="2174"/>
                </a:lnTo>
                <a:lnTo>
                  <a:pt x="19562" y="1574"/>
                </a:lnTo>
                <a:lnTo>
                  <a:pt x="19112" y="1050"/>
                </a:lnTo>
                <a:lnTo>
                  <a:pt x="18587" y="600"/>
                </a:lnTo>
                <a:lnTo>
                  <a:pt x="17988" y="300"/>
                </a:lnTo>
                <a:lnTo>
                  <a:pt x="17313" y="75"/>
                </a:lnTo>
                <a:lnTo>
                  <a:pt x="16639" y="0"/>
                </a:lnTo>
                <a:close/>
              </a:path>
            </a:pathLst>
          </a:custGeom>
          <a:solidFill>
            <a:srgbClr val="2F2F2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41"/>
          <p:cNvSpPr/>
          <p:nvPr/>
        </p:nvSpPr>
        <p:spPr>
          <a:xfrm>
            <a:off x="6547842" y="1031430"/>
            <a:ext cx="95153" cy="96534"/>
          </a:xfrm>
          <a:custGeom>
            <a:avLst/>
            <a:gdLst/>
            <a:ahLst/>
            <a:cxnLst/>
            <a:rect l="l" t="t" r="r" b="b"/>
            <a:pathLst>
              <a:path w="3973" h="3973" extrusionOk="0">
                <a:moveTo>
                  <a:pt x="2024" y="1"/>
                </a:moveTo>
                <a:lnTo>
                  <a:pt x="1575" y="76"/>
                </a:lnTo>
                <a:lnTo>
                  <a:pt x="1200" y="151"/>
                </a:lnTo>
                <a:lnTo>
                  <a:pt x="900" y="375"/>
                </a:lnTo>
                <a:lnTo>
                  <a:pt x="600" y="600"/>
                </a:lnTo>
                <a:lnTo>
                  <a:pt x="375" y="900"/>
                </a:lnTo>
                <a:lnTo>
                  <a:pt x="151" y="1200"/>
                </a:lnTo>
                <a:lnTo>
                  <a:pt x="76" y="1575"/>
                </a:lnTo>
                <a:lnTo>
                  <a:pt x="1" y="2024"/>
                </a:lnTo>
                <a:lnTo>
                  <a:pt x="76" y="2399"/>
                </a:lnTo>
                <a:lnTo>
                  <a:pt x="151" y="2774"/>
                </a:lnTo>
                <a:lnTo>
                  <a:pt x="375" y="3073"/>
                </a:lnTo>
                <a:lnTo>
                  <a:pt x="600" y="3373"/>
                </a:lnTo>
                <a:lnTo>
                  <a:pt x="900" y="3673"/>
                </a:lnTo>
                <a:lnTo>
                  <a:pt x="1200" y="3823"/>
                </a:lnTo>
                <a:lnTo>
                  <a:pt x="1575" y="3973"/>
                </a:lnTo>
                <a:lnTo>
                  <a:pt x="2399" y="3973"/>
                </a:lnTo>
                <a:lnTo>
                  <a:pt x="2774" y="3823"/>
                </a:lnTo>
                <a:lnTo>
                  <a:pt x="3073" y="3673"/>
                </a:lnTo>
                <a:lnTo>
                  <a:pt x="3373" y="3373"/>
                </a:lnTo>
                <a:lnTo>
                  <a:pt x="3598" y="3073"/>
                </a:lnTo>
                <a:lnTo>
                  <a:pt x="3823" y="2774"/>
                </a:lnTo>
                <a:lnTo>
                  <a:pt x="3898" y="2399"/>
                </a:lnTo>
                <a:lnTo>
                  <a:pt x="3973" y="2024"/>
                </a:lnTo>
                <a:lnTo>
                  <a:pt x="3898" y="1575"/>
                </a:lnTo>
                <a:lnTo>
                  <a:pt x="3823" y="1200"/>
                </a:lnTo>
                <a:lnTo>
                  <a:pt x="3598" y="900"/>
                </a:lnTo>
                <a:lnTo>
                  <a:pt x="3373" y="600"/>
                </a:lnTo>
                <a:lnTo>
                  <a:pt x="3073" y="375"/>
                </a:lnTo>
                <a:lnTo>
                  <a:pt x="2774" y="151"/>
                </a:lnTo>
                <a:lnTo>
                  <a:pt x="2399" y="76"/>
                </a:lnTo>
                <a:lnTo>
                  <a:pt x="2024" y="1"/>
                </a:lnTo>
                <a:close/>
              </a:path>
            </a:pathLst>
          </a:custGeom>
          <a:solidFill>
            <a:srgbClr val="2F2F2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41"/>
          <p:cNvSpPr/>
          <p:nvPr/>
        </p:nvSpPr>
        <p:spPr>
          <a:xfrm>
            <a:off x="7082731" y="1042363"/>
            <a:ext cx="466714" cy="74691"/>
          </a:xfrm>
          <a:custGeom>
            <a:avLst/>
            <a:gdLst/>
            <a:ahLst/>
            <a:cxnLst/>
            <a:rect l="l" t="t" r="r" b="b"/>
            <a:pathLst>
              <a:path w="19487" h="3074" extrusionOk="0">
                <a:moveTo>
                  <a:pt x="1275" y="0"/>
                </a:moveTo>
                <a:lnTo>
                  <a:pt x="1050" y="75"/>
                </a:lnTo>
                <a:lnTo>
                  <a:pt x="750" y="150"/>
                </a:lnTo>
                <a:lnTo>
                  <a:pt x="525" y="300"/>
                </a:lnTo>
                <a:lnTo>
                  <a:pt x="375" y="450"/>
                </a:lnTo>
                <a:lnTo>
                  <a:pt x="225" y="675"/>
                </a:lnTo>
                <a:lnTo>
                  <a:pt x="75" y="975"/>
                </a:lnTo>
                <a:lnTo>
                  <a:pt x="1" y="1274"/>
                </a:lnTo>
                <a:lnTo>
                  <a:pt x="1" y="1574"/>
                </a:lnTo>
                <a:lnTo>
                  <a:pt x="1" y="1874"/>
                </a:lnTo>
                <a:lnTo>
                  <a:pt x="75" y="2174"/>
                </a:lnTo>
                <a:lnTo>
                  <a:pt x="225" y="2399"/>
                </a:lnTo>
                <a:lnTo>
                  <a:pt x="375" y="2623"/>
                </a:lnTo>
                <a:lnTo>
                  <a:pt x="525" y="2773"/>
                </a:lnTo>
                <a:lnTo>
                  <a:pt x="750" y="2923"/>
                </a:lnTo>
                <a:lnTo>
                  <a:pt x="1050" y="2998"/>
                </a:lnTo>
                <a:lnTo>
                  <a:pt x="1275" y="3073"/>
                </a:lnTo>
                <a:lnTo>
                  <a:pt x="18137" y="3073"/>
                </a:lnTo>
                <a:lnTo>
                  <a:pt x="18437" y="2998"/>
                </a:lnTo>
                <a:lnTo>
                  <a:pt x="18662" y="2923"/>
                </a:lnTo>
                <a:lnTo>
                  <a:pt x="18887" y="2773"/>
                </a:lnTo>
                <a:lnTo>
                  <a:pt x="19112" y="2623"/>
                </a:lnTo>
                <a:lnTo>
                  <a:pt x="19262" y="2399"/>
                </a:lnTo>
                <a:lnTo>
                  <a:pt x="19337" y="2174"/>
                </a:lnTo>
                <a:lnTo>
                  <a:pt x="19412" y="1874"/>
                </a:lnTo>
                <a:lnTo>
                  <a:pt x="19486" y="1574"/>
                </a:lnTo>
                <a:lnTo>
                  <a:pt x="19412" y="1274"/>
                </a:lnTo>
                <a:lnTo>
                  <a:pt x="19337" y="975"/>
                </a:lnTo>
                <a:lnTo>
                  <a:pt x="19262" y="675"/>
                </a:lnTo>
                <a:lnTo>
                  <a:pt x="19112" y="450"/>
                </a:lnTo>
                <a:lnTo>
                  <a:pt x="18887" y="300"/>
                </a:lnTo>
                <a:lnTo>
                  <a:pt x="18662" y="150"/>
                </a:lnTo>
                <a:lnTo>
                  <a:pt x="18437" y="75"/>
                </a:lnTo>
                <a:lnTo>
                  <a:pt x="18137" y="0"/>
                </a:lnTo>
                <a:close/>
              </a:path>
            </a:pathLst>
          </a:custGeom>
          <a:solidFill>
            <a:srgbClr val="2F2F2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8" name="Google Shape;398;p41"/>
          <p:cNvPicPr preferRelativeResize="0"/>
          <p:nvPr/>
        </p:nvPicPr>
        <p:blipFill rotWithShape="1">
          <a:blip r:embed="rId4">
            <a:alphaModFix/>
          </a:blip>
          <a:srcRect t="3480" b="20865"/>
          <a:stretch/>
        </p:blipFill>
        <p:spPr>
          <a:xfrm>
            <a:off x="6375975" y="1259925"/>
            <a:ext cx="1961426" cy="3111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42"/>
          <p:cNvPicPr preferRelativeResize="0"/>
          <p:nvPr/>
        </p:nvPicPr>
        <p:blipFill rotWithShape="1">
          <a:blip r:embed="rId3">
            <a:alphaModFix/>
          </a:blip>
          <a:srcRect l="774" t="13769" r="49232" b="80130"/>
          <a:stretch/>
        </p:blipFill>
        <p:spPr>
          <a:xfrm>
            <a:off x="323925" y="264832"/>
            <a:ext cx="4915987" cy="345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42"/>
          <p:cNvPicPr preferRelativeResize="0"/>
          <p:nvPr/>
        </p:nvPicPr>
        <p:blipFill rotWithShape="1">
          <a:blip r:embed="rId3">
            <a:alphaModFix/>
          </a:blip>
          <a:srcRect l="91150" t="13769" r="4580" b="80130"/>
          <a:stretch/>
        </p:blipFill>
        <p:spPr>
          <a:xfrm>
            <a:off x="5196892" y="264832"/>
            <a:ext cx="419736" cy="345308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42"/>
          <p:cNvSpPr/>
          <p:nvPr/>
        </p:nvSpPr>
        <p:spPr>
          <a:xfrm>
            <a:off x="5816725" y="377250"/>
            <a:ext cx="419700" cy="1686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EFEFEF"/>
          </a:solidFill>
          <a:ln w="9525" cap="flat" cmpd="sng">
            <a:solidFill>
              <a:srgbClr val="EFEF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42"/>
          <p:cNvSpPr/>
          <p:nvPr/>
        </p:nvSpPr>
        <p:spPr>
          <a:xfrm>
            <a:off x="5239910" y="252725"/>
            <a:ext cx="486300" cy="4179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7" name="Google Shape;40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0700" y="1348550"/>
            <a:ext cx="7117652" cy="311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3"/>
          <p:cNvSpPr txBox="1">
            <a:spLocks noGrp="1"/>
          </p:cNvSpPr>
          <p:nvPr>
            <p:ph type="title"/>
          </p:nvPr>
        </p:nvSpPr>
        <p:spPr>
          <a:xfrm>
            <a:off x="344925" y="243800"/>
            <a:ext cx="2482800" cy="35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/>
              <a:t>Como Funciona?</a:t>
            </a:r>
            <a:endParaRPr sz="2000" b="0"/>
          </a:p>
        </p:txBody>
      </p:sp>
      <p:sp>
        <p:nvSpPr>
          <p:cNvPr id="413" name="Google Shape;413;p43"/>
          <p:cNvSpPr txBox="1">
            <a:spLocks noGrp="1"/>
          </p:cNvSpPr>
          <p:nvPr>
            <p:ph type="body" idx="1"/>
          </p:nvPr>
        </p:nvSpPr>
        <p:spPr>
          <a:xfrm>
            <a:off x="703575" y="1244725"/>
            <a:ext cx="3087600" cy="155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400"/>
              <a:t>O rastreamento é o processo de encontrar páginas novas ou atualizadas para adicionar ao Google. Um dos mecanismos de rastreamento do Google rastreia (solicita) a página.</a:t>
            </a:r>
            <a:endParaRPr sz="140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414" name="Google Shape;414;p4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18</a:t>
            </a:fld>
            <a:endParaRPr/>
          </a:p>
        </p:txBody>
      </p:sp>
      <p:sp>
        <p:nvSpPr>
          <p:cNvPr id="415" name="Google Shape;415;p43"/>
          <p:cNvSpPr txBox="1">
            <a:spLocks noGrp="1"/>
          </p:cNvSpPr>
          <p:nvPr>
            <p:ph type="title"/>
          </p:nvPr>
        </p:nvSpPr>
        <p:spPr>
          <a:xfrm>
            <a:off x="5567700" y="753700"/>
            <a:ext cx="1875300" cy="35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>
                <a:highlight>
                  <a:schemeClr val="accent2"/>
                </a:highlight>
              </a:rPr>
              <a:t>Rastreamento</a:t>
            </a:r>
            <a:endParaRPr sz="2000" b="0">
              <a:highlight>
                <a:schemeClr val="accent2"/>
              </a:highlight>
            </a:endParaRPr>
          </a:p>
        </p:txBody>
      </p:sp>
      <p:grpSp>
        <p:nvGrpSpPr>
          <p:cNvPr id="416" name="Google Shape;416;p43"/>
          <p:cNvGrpSpPr/>
          <p:nvPr/>
        </p:nvGrpSpPr>
        <p:grpSpPr>
          <a:xfrm>
            <a:off x="2606596" y="169256"/>
            <a:ext cx="548709" cy="506684"/>
            <a:chOff x="2583325" y="2972875"/>
            <a:chExt cx="462850" cy="445750"/>
          </a:xfrm>
        </p:grpSpPr>
        <p:sp>
          <p:nvSpPr>
            <p:cNvPr id="417" name="Google Shape;417;p43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43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9" name="Google Shape;419;p43"/>
          <p:cNvGrpSpPr/>
          <p:nvPr/>
        </p:nvGrpSpPr>
        <p:grpSpPr>
          <a:xfrm>
            <a:off x="7385974" y="1048296"/>
            <a:ext cx="319505" cy="242894"/>
            <a:chOff x="5255200" y="3006475"/>
            <a:chExt cx="511700" cy="378575"/>
          </a:xfrm>
        </p:grpSpPr>
        <p:sp>
          <p:nvSpPr>
            <p:cNvPr id="420" name="Google Shape;420;p43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3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2" name="Google Shape;422;p43"/>
          <p:cNvSpPr txBox="1"/>
          <p:nvPr/>
        </p:nvSpPr>
        <p:spPr>
          <a:xfrm>
            <a:off x="2721200" y="134850"/>
            <a:ext cx="319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?</a:t>
            </a:r>
            <a:endParaRPr sz="900"/>
          </a:p>
        </p:txBody>
      </p:sp>
      <p:pic>
        <p:nvPicPr>
          <p:cNvPr id="423" name="Google Shape;423;p43"/>
          <p:cNvPicPr preferRelativeResize="0"/>
          <p:nvPr/>
        </p:nvPicPr>
        <p:blipFill>
          <a:blip r:embed="rId3">
            <a:alphaModFix amt="88000"/>
          </a:blip>
          <a:stretch>
            <a:fillRect/>
          </a:stretch>
        </p:blipFill>
        <p:spPr>
          <a:xfrm>
            <a:off x="5222525" y="1878065"/>
            <a:ext cx="3072300" cy="2046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43"/>
          <p:cNvPicPr preferRelativeResize="0"/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>
            <a:off x="1242499" y="3132050"/>
            <a:ext cx="2009750" cy="134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4"/>
          <p:cNvSpPr txBox="1">
            <a:spLocks noGrp="1"/>
          </p:cNvSpPr>
          <p:nvPr>
            <p:ph type="title"/>
          </p:nvPr>
        </p:nvSpPr>
        <p:spPr>
          <a:xfrm>
            <a:off x="344925" y="243800"/>
            <a:ext cx="2482800" cy="35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/>
              <a:t>Como Funciona?</a:t>
            </a:r>
            <a:endParaRPr sz="2000" b="0"/>
          </a:p>
        </p:txBody>
      </p:sp>
      <p:sp>
        <p:nvSpPr>
          <p:cNvPr id="430" name="Google Shape;430;p44"/>
          <p:cNvSpPr txBox="1">
            <a:spLocks noGrp="1"/>
          </p:cNvSpPr>
          <p:nvPr>
            <p:ph type="body" idx="1"/>
          </p:nvPr>
        </p:nvSpPr>
        <p:spPr>
          <a:xfrm>
            <a:off x="810550" y="1048300"/>
            <a:ext cx="3339900" cy="31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400"/>
              <a:t>Depois que uma página é descoberta, o Google tenta identificar o conteúdo dela. Esse processo é chamado de indexação. </a:t>
            </a:r>
            <a:endParaRPr sz="140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400"/>
              <a:t>O Google analisa o conteúdo da página, cataloga os arquivos de imagens e vídeos incorporados e tenta identificar o conteúdo sobre o que ela trata. Essa informação fica registrada no índice do Google, um grande banco de dados armazenado em uma quantidade enorme de computadores.  </a:t>
            </a:r>
            <a:endParaRPr sz="1400"/>
          </a:p>
        </p:txBody>
      </p:sp>
      <p:sp>
        <p:nvSpPr>
          <p:cNvPr id="431" name="Google Shape;431;p4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19</a:t>
            </a:fld>
            <a:endParaRPr/>
          </a:p>
        </p:txBody>
      </p:sp>
      <p:sp>
        <p:nvSpPr>
          <p:cNvPr id="432" name="Google Shape;432;p44"/>
          <p:cNvSpPr txBox="1">
            <a:spLocks noGrp="1"/>
          </p:cNvSpPr>
          <p:nvPr>
            <p:ph type="title"/>
          </p:nvPr>
        </p:nvSpPr>
        <p:spPr>
          <a:xfrm>
            <a:off x="5567700" y="753700"/>
            <a:ext cx="1473900" cy="35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>
                <a:highlight>
                  <a:srgbClr val="FF0000"/>
                </a:highlight>
              </a:rPr>
              <a:t>Indexação</a:t>
            </a:r>
            <a:endParaRPr sz="2000" b="0">
              <a:highlight>
                <a:srgbClr val="FF0000"/>
              </a:highlight>
            </a:endParaRPr>
          </a:p>
        </p:txBody>
      </p:sp>
      <p:grpSp>
        <p:nvGrpSpPr>
          <p:cNvPr id="433" name="Google Shape;433;p44"/>
          <p:cNvGrpSpPr/>
          <p:nvPr/>
        </p:nvGrpSpPr>
        <p:grpSpPr>
          <a:xfrm>
            <a:off x="2606596" y="169256"/>
            <a:ext cx="548709" cy="506684"/>
            <a:chOff x="2583325" y="2972875"/>
            <a:chExt cx="462850" cy="445750"/>
          </a:xfrm>
        </p:grpSpPr>
        <p:sp>
          <p:nvSpPr>
            <p:cNvPr id="434" name="Google Shape;434;p44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44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6" name="Google Shape;436;p44"/>
          <p:cNvGrpSpPr/>
          <p:nvPr/>
        </p:nvGrpSpPr>
        <p:grpSpPr>
          <a:xfrm>
            <a:off x="7006024" y="1048296"/>
            <a:ext cx="319505" cy="242894"/>
            <a:chOff x="5255200" y="3006475"/>
            <a:chExt cx="511700" cy="378575"/>
          </a:xfrm>
        </p:grpSpPr>
        <p:sp>
          <p:nvSpPr>
            <p:cNvPr id="437" name="Google Shape;437;p44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4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9" name="Google Shape;439;p44"/>
          <p:cNvSpPr txBox="1"/>
          <p:nvPr/>
        </p:nvSpPr>
        <p:spPr>
          <a:xfrm>
            <a:off x="2721200" y="134850"/>
            <a:ext cx="319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?</a:t>
            </a:r>
            <a:endParaRPr sz="900"/>
          </a:p>
        </p:txBody>
      </p:sp>
      <p:pic>
        <p:nvPicPr>
          <p:cNvPr id="440" name="Google Shape;440;p44"/>
          <p:cNvPicPr preferRelativeResize="0"/>
          <p:nvPr/>
        </p:nvPicPr>
        <p:blipFill>
          <a:blip r:embed="rId3">
            <a:alphaModFix amt="91000"/>
          </a:blip>
          <a:stretch>
            <a:fillRect/>
          </a:stretch>
        </p:blipFill>
        <p:spPr>
          <a:xfrm>
            <a:off x="5303525" y="1722401"/>
            <a:ext cx="2767774" cy="207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1850" y="3796000"/>
            <a:ext cx="1581816" cy="1053525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44"/>
          <p:cNvSpPr txBox="1"/>
          <p:nvPr/>
        </p:nvSpPr>
        <p:spPr>
          <a:xfrm>
            <a:off x="3029113" y="4808200"/>
            <a:ext cx="19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">
                <a:solidFill>
                  <a:srgbClr val="CCCCCC"/>
                </a:solidFill>
                <a:latin typeface="Muli"/>
                <a:ea typeface="Muli"/>
                <a:cs typeface="Muli"/>
                <a:sym typeface="Muli"/>
              </a:rPr>
              <a:t>https://rockcontent.com/br/blog/busca-no-google/</a:t>
            </a:r>
            <a:endParaRPr sz="600">
              <a:solidFill>
                <a:srgbClr val="CCCCCC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5"/>
          <p:cNvSpPr txBox="1">
            <a:spLocks noGrp="1"/>
          </p:cNvSpPr>
          <p:nvPr>
            <p:ph type="title"/>
          </p:nvPr>
        </p:nvSpPr>
        <p:spPr>
          <a:xfrm>
            <a:off x="344925" y="243800"/>
            <a:ext cx="2482800" cy="35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/>
              <a:t>Como Funciona?</a:t>
            </a:r>
            <a:endParaRPr sz="2000" b="0"/>
          </a:p>
        </p:txBody>
      </p:sp>
      <p:sp>
        <p:nvSpPr>
          <p:cNvPr id="448" name="Google Shape;448;p45"/>
          <p:cNvSpPr txBox="1">
            <a:spLocks noGrp="1"/>
          </p:cNvSpPr>
          <p:nvPr>
            <p:ph type="body" idx="1"/>
          </p:nvPr>
        </p:nvSpPr>
        <p:spPr>
          <a:xfrm>
            <a:off x="591050" y="1111300"/>
            <a:ext cx="3909300" cy="31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400"/>
              <a:t>Quando o usuário faz uma consulta, o Google tenta encontrar a resposta mais relevante no próprio índice com base em vários fatores. </a:t>
            </a:r>
            <a:endParaRPr sz="140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400"/>
              <a:t>O Google tenta determinar as respostas mais adequadas e de qualidade mais alta, bem como avaliar outras considerações que fornecerão a melhor experiência do usuário. </a:t>
            </a:r>
            <a:endParaRPr sz="140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400"/>
              <a:t>Para isso, leva em conta aspectos, como localização, idioma e dispositivo (computador ou smartphone). </a:t>
            </a:r>
            <a:endParaRPr sz="140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449" name="Google Shape;449;p4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20</a:t>
            </a:fld>
            <a:endParaRPr/>
          </a:p>
        </p:txBody>
      </p:sp>
      <p:sp>
        <p:nvSpPr>
          <p:cNvPr id="450" name="Google Shape;450;p45"/>
          <p:cNvSpPr txBox="1">
            <a:spLocks noGrp="1"/>
          </p:cNvSpPr>
          <p:nvPr>
            <p:ph type="title"/>
          </p:nvPr>
        </p:nvSpPr>
        <p:spPr>
          <a:xfrm>
            <a:off x="5567700" y="753700"/>
            <a:ext cx="1473900" cy="35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>
                <a:solidFill>
                  <a:srgbClr val="2F2F2F"/>
                </a:solidFill>
                <a:highlight>
                  <a:srgbClr val="FFFF00"/>
                </a:highlight>
              </a:rPr>
              <a:t>Veiculação</a:t>
            </a:r>
            <a:endParaRPr sz="2000" b="0">
              <a:solidFill>
                <a:srgbClr val="2F2F2F"/>
              </a:solidFill>
              <a:highlight>
                <a:srgbClr val="FFFF00"/>
              </a:highlight>
            </a:endParaRPr>
          </a:p>
        </p:txBody>
      </p:sp>
      <p:grpSp>
        <p:nvGrpSpPr>
          <p:cNvPr id="451" name="Google Shape;451;p45"/>
          <p:cNvGrpSpPr/>
          <p:nvPr/>
        </p:nvGrpSpPr>
        <p:grpSpPr>
          <a:xfrm>
            <a:off x="2606596" y="169256"/>
            <a:ext cx="548709" cy="506684"/>
            <a:chOff x="2583325" y="2972875"/>
            <a:chExt cx="462850" cy="445750"/>
          </a:xfrm>
        </p:grpSpPr>
        <p:sp>
          <p:nvSpPr>
            <p:cNvPr id="452" name="Google Shape;452;p45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45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4" name="Google Shape;454;p45"/>
          <p:cNvGrpSpPr/>
          <p:nvPr/>
        </p:nvGrpSpPr>
        <p:grpSpPr>
          <a:xfrm>
            <a:off x="7006024" y="1048296"/>
            <a:ext cx="319505" cy="242894"/>
            <a:chOff x="5255200" y="3006475"/>
            <a:chExt cx="511700" cy="378575"/>
          </a:xfrm>
        </p:grpSpPr>
        <p:sp>
          <p:nvSpPr>
            <p:cNvPr id="455" name="Google Shape;455;p45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45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7" name="Google Shape;457;p45"/>
          <p:cNvSpPr txBox="1"/>
          <p:nvPr/>
        </p:nvSpPr>
        <p:spPr>
          <a:xfrm>
            <a:off x="2721200" y="134850"/>
            <a:ext cx="319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?</a:t>
            </a:r>
            <a:endParaRPr sz="900"/>
          </a:p>
        </p:txBody>
      </p:sp>
      <p:pic>
        <p:nvPicPr>
          <p:cNvPr id="458" name="Google Shape;458;p45"/>
          <p:cNvPicPr preferRelativeResize="0"/>
          <p:nvPr/>
        </p:nvPicPr>
        <p:blipFill>
          <a:blip r:embed="rId3">
            <a:alphaModFix amt="84000"/>
          </a:blip>
          <a:stretch>
            <a:fillRect/>
          </a:stretch>
        </p:blipFill>
        <p:spPr>
          <a:xfrm>
            <a:off x="5567700" y="1874400"/>
            <a:ext cx="2831151" cy="18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6"/>
          <p:cNvSpPr txBox="1">
            <a:spLocks noGrp="1"/>
          </p:cNvSpPr>
          <p:nvPr>
            <p:ph type="title"/>
          </p:nvPr>
        </p:nvSpPr>
        <p:spPr>
          <a:xfrm>
            <a:off x="344925" y="243800"/>
            <a:ext cx="2482800" cy="35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/>
              <a:t>Como Funciona?</a:t>
            </a:r>
            <a:endParaRPr sz="2000" b="0"/>
          </a:p>
        </p:txBody>
      </p:sp>
      <p:sp>
        <p:nvSpPr>
          <p:cNvPr id="464" name="Google Shape;464;p46"/>
          <p:cNvSpPr txBox="1">
            <a:spLocks noGrp="1"/>
          </p:cNvSpPr>
          <p:nvPr>
            <p:ph type="body" idx="1"/>
          </p:nvPr>
        </p:nvSpPr>
        <p:spPr>
          <a:xfrm>
            <a:off x="498150" y="976650"/>
            <a:ext cx="3850200" cy="170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400"/>
              <a:t>O Google </a:t>
            </a:r>
            <a:r>
              <a:rPr lang="pt-BR" sz="1400" b="1">
                <a:latin typeface="Muli"/>
                <a:ea typeface="Muli"/>
                <a:cs typeface="Muli"/>
                <a:sym typeface="Muli"/>
              </a:rPr>
              <a:t>não</a:t>
            </a:r>
            <a:r>
              <a:rPr lang="pt-BR" sz="1400"/>
              <a:t> aceita pagamento para atribuir aos sites uma classificação mais alta. A classificação é feita de maneira programática. </a:t>
            </a:r>
            <a:endParaRPr sz="140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400"/>
              <a:t>Para melhorar a classificação, a página:</a:t>
            </a:r>
            <a:endParaRPr sz="140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465" name="Google Shape;465;p4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21</a:t>
            </a:fld>
            <a:endParaRPr/>
          </a:p>
        </p:txBody>
      </p:sp>
      <p:sp>
        <p:nvSpPr>
          <p:cNvPr id="466" name="Google Shape;466;p46"/>
          <p:cNvSpPr txBox="1">
            <a:spLocks noGrp="1"/>
          </p:cNvSpPr>
          <p:nvPr>
            <p:ph type="title"/>
          </p:nvPr>
        </p:nvSpPr>
        <p:spPr>
          <a:xfrm>
            <a:off x="5686875" y="243800"/>
            <a:ext cx="1697100" cy="35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>
                <a:highlight>
                  <a:srgbClr val="10C210"/>
                </a:highlight>
              </a:rPr>
              <a:t>Classificação</a:t>
            </a:r>
            <a:endParaRPr sz="2000" b="0">
              <a:highlight>
                <a:srgbClr val="10C210"/>
              </a:highlight>
            </a:endParaRPr>
          </a:p>
        </p:txBody>
      </p:sp>
      <p:grpSp>
        <p:nvGrpSpPr>
          <p:cNvPr id="467" name="Google Shape;467;p46"/>
          <p:cNvGrpSpPr/>
          <p:nvPr/>
        </p:nvGrpSpPr>
        <p:grpSpPr>
          <a:xfrm>
            <a:off x="2606596" y="169256"/>
            <a:ext cx="548709" cy="506684"/>
            <a:chOff x="2583325" y="2972875"/>
            <a:chExt cx="462850" cy="445750"/>
          </a:xfrm>
        </p:grpSpPr>
        <p:sp>
          <p:nvSpPr>
            <p:cNvPr id="468" name="Google Shape;468;p46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6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0" name="Google Shape;470;p46"/>
          <p:cNvGrpSpPr/>
          <p:nvPr/>
        </p:nvGrpSpPr>
        <p:grpSpPr>
          <a:xfrm>
            <a:off x="7348349" y="538396"/>
            <a:ext cx="319505" cy="242894"/>
            <a:chOff x="5255200" y="3006475"/>
            <a:chExt cx="511700" cy="378575"/>
          </a:xfrm>
        </p:grpSpPr>
        <p:sp>
          <p:nvSpPr>
            <p:cNvPr id="471" name="Google Shape;471;p46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6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3" name="Google Shape;473;p46"/>
          <p:cNvSpPr txBox="1"/>
          <p:nvPr/>
        </p:nvSpPr>
        <p:spPr>
          <a:xfrm>
            <a:off x="2721200" y="134850"/>
            <a:ext cx="319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?</a:t>
            </a:r>
            <a:endParaRPr sz="900"/>
          </a:p>
        </p:txBody>
      </p:sp>
      <p:sp>
        <p:nvSpPr>
          <p:cNvPr id="474" name="Google Shape;474;p46"/>
          <p:cNvSpPr txBox="1"/>
          <p:nvPr/>
        </p:nvSpPr>
        <p:spPr>
          <a:xfrm>
            <a:off x="344925" y="2571750"/>
            <a:ext cx="3934500" cy="21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Muli"/>
              <a:buChar char="⬡"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deve ter carregamento rápido e ser otimizada para dispositivos móveis; 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Muli"/>
              <a:buChar char="⬡"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publicar conteúdo útil e se manter atualizada; 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Muli"/>
              <a:buChar char="⬡"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seguir as Diretrizes para webmasters do Google, que ajudam a garantir uma experiência do usuário satisfatória;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475" name="Google Shape;475;p46"/>
          <p:cNvPicPr preferRelativeResize="0"/>
          <p:nvPr/>
        </p:nvPicPr>
        <p:blipFill rotWithShape="1">
          <a:blip r:embed="rId3">
            <a:alphaModFix amt="84000"/>
          </a:blip>
          <a:srcRect b="6120"/>
          <a:stretch/>
        </p:blipFill>
        <p:spPr>
          <a:xfrm>
            <a:off x="5390850" y="1077775"/>
            <a:ext cx="2573032" cy="1704300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6"/>
          <p:cNvSpPr txBox="1"/>
          <p:nvPr/>
        </p:nvSpPr>
        <p:spPr>
          <a:xfrm>
            <a:off x="4501722" y="2987800"/>
            <a:ext cx="2188800" cy="1522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“O que agora parece possível, e sem precedentes, é um monopólio da internet muito bem defendido, funcionando como um sistema aberto” 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(WU, 2012, p.137)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77" name="Google Shape;477;p46"/>
          <p:cNvSpPr txBox="1"/>
          <p:nvPr/>
        </p:nvSpPr>
        <p:spPr>
          <a:xfrm>
            <a:off x="6986063" y="2903600"/>
            <a:ext cx="18954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highlight>
                  <a:srgbClr val="2F2F2F"/>
                </a:highlight>
                <a:latin typeface="Muli"/>
                <a:ea typeface="Muli"/>
                <a:cs typeface="Muli"/>
                <a:sym typeface="Muli"/>
              </a:rPr>
              <a:t>Uma nova espécie de monopólio, um que virou jogo de tabuleiro.</a:t>
            </a:r>
            <a:endParaRPr sz="1100">
              <a:solidFill>
                <a:schemeClr val="lt1"/>
              </a:solidFill>
              <a:highlight>
                <a:srgbClr val="2F2F2F"/>
              </a:highlight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478" name="Google Shape;478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12825" y="3596300"/>
            <a:ext cx="2041875" cy="113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47"/>
          <p:cNvPicPr preferRelativeResize="0"/>
          <p:nvPr/>
        </p:nvPicPr>
        <p:blipFill rotWithShape="1">
          <a:blip r:embed="rId3">
            <a:alphaModFix amt="86000"/>
          </a:blip>
          <a:srcRect l="51906" t="27656" r="22035" b="9172"/>
          <a:stretch/>
        </p:blipFill>
        <p:spPr>
          <a:xfrm flipH="1">
            <a:off x="0" y="0"/>
            <a:ext cx="39598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47"/>
          <p:cNvSpPr txBox="1"/>
          <p:nvPr/>
        </p:nvSpPr>
        <p:spPr>
          <a:xfrm>
            <a:off x="3291350" y="1481075"/>
            <a:ext cx="26760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 Google analisa milhares de páginas da Web diariamente desde de sua criação para entregar ao usuário o melhor resultado possível respeitando diversos critérios de avaliação. 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85" name="Google Shape;485;p47"/>
          <p:cNvSpPr txBox="1"/>
          <p:nvPr/>
        </p:nvSpPr>
        <p:spPr>
          <a:xfrm>
            <a:off x="4572000" y="4120325"/>
            <a:ext cx="2181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Para saber mais sobre todos os detalhes dos bastidores de uma busca no Google </a:t>
            </a:r>
            <a:endParaRPr sz="10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86" name="Google Shape;486;p47"/>
          <p:cNvSpPr/>
          <p:nvPr/>
        </p:nvSpPr>
        <p:spPr>
          <a:xfrm rot="5400000" flipH="1">
            <a:off x="7088700" y="3735300"/>
            <a:ext cx="607800" cy="1279200"/>
          </a:xfrm>
          <a:prstGeom prst="bentArrow">
            <a:avLst>
              <a:gd name="adj1" fmla="val 25000"/>
              <a:gd name="adj2" fmla="val 28524"/>
              <a:gd name="adj3" fmla="val 25000"/>
              <a:gd name="adj4" fmla="val 29175"/>
            </a:avLst>
          </a:prstGeom>
          <a:solidFill>
            <a:srgbClr val="6D9EEB"/>
          </a:solidFill>
          <a:ln w="9525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7" name="Google Shape;487;p47"/>
          <p:cNvGrpSpPr/>
          <p:nvPr/>
        </p:nvGrpSpPr>
        <p:grpSpPr>
          <a:xfrm>
            <a:off x="6935444" y="191850"/>
            <a:ext cx="1907895" cy="3792331"/>
            <a:chOff x="2547150" y="238125"/>
            <a:chExt cx="2525675" cy="5238750"/>
          </a:xfrm>
        </p:grpSpPr>
        <p:sp>
          <p:nvSpPr>
            <p:cNvPr id="488" name="Google Shape;488;p47"/>
            <p:cNvSpPr/>
            <p:nvPr/>
          </p:nvSpPr>
          <p:spPr>
            <a:xfrm>
              <a:off x="2547150" y="238125"/>
              <a:ext cx="2525675" cy="5238750"/>
            </a:xfrm>
            <a:custGeom>
              <a:avLst/>
              <a:gdLst/>
              <a:ahLst/>
              <a:cxnLst/>
              <a:rect l="l" t="t" r="r" b="b"/>
              <a:pathLst>
                <a:path w="101027" h="209550" extrusionOk="0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gradFill>
              <a:gsLst>
                <a:gs pos="0">
                  <a:srgbClr val="0A2F9E"/>
                </a:gs>
                <a:gs pos="100000">
                  <a:srgbClr val="050060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7"/>
            <p:cNvSpPr/>
            <p:nvPr/>
          </p:nvSpPr>
          <p:spPr>
            <a:xfrm>
              <a:off x="3557025" y="5147100"/>
              <a:ext cx="504050" cy="179900"/>
            </a:xfrm>
            <a:custGeom>
              <a:avLst/>
              <a:gdLst/>
              <a:ahLst/>
              <a:cxnLst/>
              <a:rect l="l" t="t" r="r" b="b"/>
              <a:pathLst>
                <a:path w="20162" h="7196" extrusionOk="0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rgbClr val="354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7"/>
            <p:cNvSpPr/>
            <p:nvPr/>
          </p:nvSpPr>
          <p:spPr>
            <a:xfrm>
              <a:off x="3008050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354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7"/>
            <p:cNvSpPr/>
            <p:nvPr/>
          </p:nvSpPr>
          <p:spPr>
            <a:xfrm>
              <a:off x="3566400" y="434850"/>
              <a:ext cx="487175" cy="76850"/>
            </a:xfrm>
            <a:custGeom>
              <a:avLst/>
              <a:gdLst/>
              <a:ahLst/>
              <a:cxnLst/>
              <a:rect l="l" t="t" r="r" b="b"/>
              <a:pathLst>
                <a:path w="19487" h="3074" extrusionOk="0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rgbClr val="354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92" name="Google Shape;492;p47"/>
          <p:cNvPicPr preferRelativeResize="0"/>
          <p:nvPr/>
        </p:nvPicPr>
        <p:blipFill rotWithShape="1">
          <a:blip r:embed="rId4">
            <a:alphaModFix/>
          </a:blip>
          <a:srcRect t="3128"/>
          <a:stretch/>
        </p:blipFill>
        <p:spPr>
          <a:xfrm>
            <a:off x="7011400" y="557250"/>
            <a:ext cx="1755975" cy="3091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84745" y="1132584"/>
            <a:ext cx="1099836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2363" y="1611976"/>
            <a:ext cx="1404574" cy="84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8251" y="557250"/>
            <a:ext cx="346175" cy="37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4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36950" y="516400"/>
            <a:ext cx="482875" cy="56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7"/>
          <p:cNvPicPr preferRelativeResize="0"/>
          <p:nvPr/>
        </p:nvPicPr>
        <p:blipFill>
          <a:blip r:embed="rId9">
            <a:alphaModFix amt="78000"/>
          </a:blip>
          <a:stretch>
            <a:fillRect/>
          </a:stretch>
        </p:blipFill>
        <p:spPr>
          <a:xfrm>
            <a:off x="3239090" y="3814744"/>
            <a:ext cx="956338" cy="952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34950" y="288200"/>
            <a:ext cx="2131659" cy="793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7"/>
          <p:cNvSpPr txBox="1"/>
          <p:nvPr/>
        </p:nvSpPr>
        <p:spPr>
          <a:xfrm>
            <a:off x="238250" y="2912675"/>
            <a:ext cx="2572200" cy="1693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Os algoritmos usados pelo Google: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uli"/>
              <a:buChar char="-"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PageRank (1998);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uli"/>
              <a:buChar char="-"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Hummingbird (2013);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uli"/>
              <a:buChar char="-"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Rankbrain (2015);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uli"/>
              <a:buChar char="-"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BERT (2019).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500" name="Google Shape;500;p4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253027" y="2276249"/>
            <a:ext cx="130397" cy="37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8"/>
          <p:cNvSpPr txBox="1">
            <a:spLocks noGrp="1"/>
          </p:cNvSpPr>
          <p:nvPr>
            <p:ph type="body" idx="1"/>
          </p:nvPr>
        </p:nvSpPr>
        <p:spPr>
          <a:xfrm>
            <a:off x="479525" y="314650"/>
            <a:ext cx="5628300" cy="70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500"/>
              <a:t>Alguns links, onde você pode ter acesso ao grau de conhecimento do Google sobre sua vida: </a:t>
            </a:r>
            <a:endParaRPr sz="15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500"/>
          </a:p>
        </p:txBody>
      </p:sp>
      <p:sp>
        <p:nvSpPr>
          <p:cNvPr id="506" name="Google Shape;506;p48"/>
          <p:cNvSpPr txBox="1"/>
          <p:nvPr/>
        </p:nvSpPr>
        <p:spPr>
          <a:xfrm>
            <a:off x="376575" y="1166475"/>
            <a:ext cx="5474100" cy="33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Muli"/>
              <a:buChar char="●"/>
            </a:pPr>
            <a:r>
              <a:rPr lang="pt-BR" sz="15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Informações relativas a seu interesse: </a:t>
            </a:r>
            <a:r>
              <a:rPr lang="pt-BR" sz="1500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google.com/settings/ads/ </a:t>
            </a:r>
            <a:endParaRPr sz="15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Muli"/>
              <a:buChar char="●"/>
            </a:pPr>
            <a:r>
              <a:rPr lang="pt-BR" sz="15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Histórico completo sobre a sua localização: </a:t>
            </a:r>
            <a:r>
              <a:rPr lang="pt-BR" sz="1500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maps.google.com/locationhistory</a:t>
            </a:r>
            <a:endParaRPr sz="15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Muli"/>
              <a:buChar char="●"/>
            </a:pPr>
            <a:r>
              <a:rPr lang="pt-BR" sz="15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Pesquisas realizadas por você (tudo mesmo): </a:t>
            </a:r>
            <a:r>
              <a:rPr lang="pt-BR" sz="1500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google.com/history/</a:t>
            </a:r>
            <a:endParaRPr sz="15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Muli"/>
              <a:buChar char="●"/>
            </a:pPr>
            <a:r>
              <a:rPr lang="pt-BR" sz="15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Aqui vemos tudo o que o google já ouviu você dizer, em pesquisas na Web: </a:t>
            </a:r>
            <a:r>
              <a:rPr lang="pt-BR" sz="1500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history.google.com/history/audio</a:t>
            </a:r>
            <a:endParaRPr sz="15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Muli"/>
              <a:buChar char="●"/>
            </a:pPr>
            <a:r>
              <a:rPr lang="pt-BR" sz="15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Esse link monitora todas as suas pesquisas realizadas no canal do </a:t>
            </a:r>
            <a:r>
              <a:rPr lang="pt-BR" sz="1500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  <a:hlinkClick r:id="rId7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youtube.com/feed/history/search_history</a:t>
            </a:r>
            <a:endParaRPr sz="15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Muli"/>
              <a:buChar char="●"/>
            </a:pPr>
            <a:r>
              <a:rPr lang="pt-BR" sz="15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E nesse link temos todos os vídeos já visualizados no Canal do Youtube.</a:t>
            </a:r>
            <a:r>
              <a:rPr lang="pt-BR" sz="1500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  <a:hlinkClick r:id="rId8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youtube.com/feed/history</a:t>
            </a:r>
            <a:endParaRPr/>
          </a:p>
        </p:txBody>
      </p:sp>
      <p:pic>
        <p:nvPicPr>
          <p:cNvPr id="507" name="Google Shape;507;p48"/>
          <p:cNvPicPr preferRelativeResize="0"/>
          <p:nvPr/>
        </p:nvPicPr>
        <p:blipFill>
          <a:blip r:embed="rId9">
            <a:alphaModFix amt="90000"/>
          </a:blip>
          <a:stretch>
            <a:fillRect/>
          </a:stretch>
        </p:blipFill>
        <p:spPr>
          <a:xfrm>
            <a:off x="6411075" y="1432452"/>
            <a:ext cx="2314225" cy="166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4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55101" y="4020828"/>
            <a:ext cx="372450" cy="40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4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879225" y="653187"/>
            <a:ext cx="482875" cy="56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48"/>
          <p:cNvPicPr preferRelativeResize="0"/>
          <p:nvPr/>
        </p:nvPicPr>
        <p:blipFill rotWithShape="1">
          <a:blip r:embed="rId12">
            <a:alphaModFix amt="93000"/>
          </a:blip>
          <a:srcRect l="37265" t="14105" r="42544" b="42142"/>
          <a:stretch/>
        </p:blipFill>
        <p:spPr>
          <a:xfrm>
            <a:off x="6273275" y="3620525"/>
            <a:ext cx="991925" cy="12090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1" name="Google Shape;511;p48"/>
          <p:cNvGrpSpPr/>
          <p:nvPr/>
        </p:nvGrpSpPr>
        <p:grpSpPr>
          <a:xfrm>
            <a:off x="8194324" y="386326"/>
            <a:ext cx="482884" cy="408450"/>
            <a:chOff x="4090637" y="4482567"/>
            <a:chExt cx="489690" cy="402454"/>
          </a:xfrm>
        </p:grpSpPr>
        <p:sp>
          <p:nvSpPr>
            <p:cNvPr id="512" name="Google Shape;512;p48"/>
            <p:cNvSpPr/>
            <p:nvPr/>
          </p:nvSpPr>
          <p:spPr>
            <a:xfrm>
              <a:off x="4090637" y="4482567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stA="62000"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8"/>
            <p:cNvSpPr/>
            <p:nvPr/>
          </p:nvSpPr>
          <p:spPr>
            <a:xfrm>
              <a:off x="4381252" y="468594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stA="62000"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77886"/>
            </a:gs>
            <a:gs pos="100000">
              <a:srgbClr val="3D3D3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9"/>
          <p:cNvSpPr txBox="1">
            <a:spLocks noGrp="1"/>
          </p:cNvSpPr>
          <p:nvPr>
            <p:ph type="title" idx="4294967295"/>
          </p:nvPr>
        </p:nvSpPr>
        <p:spPr>
          <a:xfrm>
            <a:off x="1564800" y="275550"/>
            <a:ext cx="6014400" cy="51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Estatísticas de Uso no Brasil</a:t>
            </a:r>
            <a:endParaRPr/>
          </a:p>
        </p:txBody>
      </p:sp>
      <p:sp>
        <p:nvSpPr>
          <p:cNvPr id="519" name="Google Shape;519;p49"/>
          <p:cNvSpPr txBox="1">
            <a:spLocks noGrp="1"/>
          </p:cNvSpPr>
          <p:nvPr>
            <p:ph type="body" idx="4294967295"/>
          </p:nvPr>
        </p:nvSpPr>
        <p:spPr>
          <a:xfrm>
            <a:off x="617275" y="1130000"/>
            <a:ext cx="2716800" cy="12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600"/>
              <a:t>O Google é líder de uso por brasileiros entre os buscadores disponíveis no território, com 85% de uso.</a:t>
            </a:r>
            <a:endParaRPr sz="1600"/>
          </a:p>
        </p:txBody>
      </p:sp>
      <p:sp>
        <p:nvSpPr>
          <p:cNvPr id="520" name="Google Shape;520;p49"/>
          <p:cNvSpPr txBox="1"/>
          <p:nvPr/>
        </p:nvSpPr>
        <p:spPr>
          <a:xfrm>
            <a:off x="6962100" y="4225300"/>
            <a:ext cx="1533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MPE: Marketing Digital</a:t>
            </a:r>
            <a:endParaRPr sz="10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521" name="Google Shape;52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0000" y="1286150"/>
            <a:ext cx="4581525" cy="2879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22" name="Google Shape;522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029" y="2838262"/>
            <a:ext cx="1533900" cy="1023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49"/>
          <p:cNvPicPr preferRelativeResize="0"/>
          <p:nvPr/>
        </p:nvPicPr>
        <p:blipFill rotWithShape="1">
          <a:blip r:embed="rId5">
            <a:alphaModFix/>
          </a:blip>
          <a:srcRect l="32286"/>
          <a:stretch/>
        </p:blipFill>
        <p:spPr>
          <a:xfrm>
            <a:off x="659975" y="4100300"/>
            <a:ext cx="1035825" cy="84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77227" y="3472950"/>
            <a:ext cx="1379798" cy="9162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5" name="Google Shape;525;p49"/>
          <p:cNvGrpSpPr/>
          <p:nvPr/>
        </p:nvGrpSpPr>
        <p:grpSpPr>
          <a:xfrm>
            <a:off x="7308174" y="362264"/>
            <a:ext cx="324661" cy="338956"/>
            <a:chOff x="3294650" y="3652450"/>
            <a:chExt cx="388350" cy="405450"/>
          </a:xfrm>
        </p:grpSpPr>
        <p:sp>
          <p:nvSpPr>
            <p:cNvPr id="526" name="Google Shape;526;p49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9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9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00A2"/>
            </a:gs>
            <a:gs pos="100000">
              <a:srgbClr val="03021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Google Shape;533;p50"/>
          <p:cNvPicPr preferRelativeResize="0"/>
          <p:nvPr/>
        </p:nvPicPr>
        <p:blipFill rotWithShape="1">
          <a:blip r:embed="rId3">
            <a:alphaModFix/>
          </a:blip>
          <a:srcRect l="21723" t="36520" r="60018" b="44496"/>
          <a:stretch/>
        </p:blipFill>
        <p:spPr>
          <a:xfrm>
            <a:off x="394950" y="284725"/>
            <a:ext cx="1790515" cy="1047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50"/>
          <p:cNvPicPr preferRelativeResize="0"/>
          <p:nvPr/>
        </p:nvPicPr>
        <p:blipFill rotWithShape="1">
          <a:blip r:embed="rId3">
            <a:alphaModFix/>
          </a:blip>
          <a:srcRect l="39811" t="36520" r="40756" b="44496"/>
          <a:stretch/>
        </p:blipFill>
        <p:spPr>
          <a:xfrm>
            <a:off x="1497100" y="1724126"/>
            <a:ext cx="2013125" cy="1106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50"/>
          <p:cNvPicPr preferRelativeResize="0"/>
          <p:nvPr/>
        </p:nvPicPr>
        <p:blipFill rotWithShape="1">
          <a:blip r:embed="rId3">
            <a:alphaModFix/>
          </a:blip>
          <a:srcRect l="61528" t="36520" r="25639" b="44496"/>
          <a:stretch/>
        </p:blipFill>
        <p:spPr>
          <a:xfrm>
            <a:off x="585001" y="3314400"/>
            <a:ext cx="1527499" cy="12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50"/>
          <p:cNvSpPr txBox="1">
            <a:spLocks noGrp="1"/>
          </p:cNvSpPr>
          <p:nvPr>
            <p:ph type="title" idx="4294967295"/>
          </p:nvPr>
        </p:nvSpPr>
        <p:spPr>
          <a:xfrm>
            <a:off x="4355550" y="192850"/>
            <a:ext cx="3966000" cy="530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exceção da China</a:t>
            </a:r>
            <a:endParaRPr/>
          </a:p>
        </p:txBody>
      </p:sp>
      <p:sp>
        <p:nvSpPr>
          <p:cNvPr id="537" name="Google Shape;537;p50"/>
          <p:cNvSpPr txBox="1"/>
          <p:nvPr/>
        </p:nvSpPr>
        <p:spPr>
          <a:xfrm>
            <a:off x="3808050" y="861325"/>
            <a:ext cx="5061000" cy="39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uli"/>
              <a:buChar char="❖"/>
            </a:pPr>
            <a:r>
              <a:rPr lang="pt-BR" sz="13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Na China a maior empresa no ramo de ferramenta de busca, não é o Google e sim a Baidu. </a:t>
            </a:r>
            <a:endParaRPr sz="13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uli"/>
              <a:buChar char="❖"/>
            </a:pPr>
            <a:r>
              <a:rPr lang="pt-BR" sz="13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Durante toda a década de 2000 a empresa procurou formas de tentar implantar suas operações na China.</a:t>
            </a:r>
            <a:endParaRPr sz="13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uli"/>
              <a:buChar char="❖"/>
            </a:pPr>
            <a:r>
              <a:rPr lang="pt-BR" sz="13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Constantemente a página era bloqueada pelo “Grande Firewall Chinês” , o grande censor que impede que usuários chineses acessem sites e serviços que ele acredita que passem mensagens conflituosas ao regime político do país.</a:t>
            </a:r>
            <a:endParaRPr sz="13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uli"/>
              <a:buChar char="❖"/>
            </a:pPr>
            <a:r>
              <a:rPr lang="pt-BR" sz="13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Barreiras culturais e linguísticas.</a:t>
            </a:r>
            <a:endParaRPr sz="13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uli"/>
              <a:buChar char="❖"/>
            </a:pPr>
            <a:r>
              <a:rPr lang="pt-BR" sz="13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Mas e a empreitada do Google na China durou somente até 12 de janeiro de 2010, que é quando a empresa decide encerrar sua atividades na China, por causa de um escândalo de vazamento de informações.</a:t>
            </a:r>
            <a:endParaRPr sz="13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51"/>
          <p:cNvSpPr txBox="1"/>
          <p:nvPr/>
        </p:nvSpPr>
        <p:spPr>
          <a:xfrm>
            <a:off x="2758450" y="219625"/>
            <a:ext cx="30000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 Google nunca foi um dominante no mercado chinês, essa posição cabe ao Baidu. A empresa, criada por Robin Li em 2000, utiliza o algoritmo de busca RankDex. Era/ é a ferramenta de busca favorita dos chineses.</a:t>
            </a:r>
            <a:endParaRPr sz="15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43" name="Google Shape;543;p51"/>
          <p:cNvSpPr txBox="1">
            <a:spLocks noGrp="1"/>
          </p:cNvSpPr>
          <p:nvPr>
            <p:ph type="title" idx="4294967295"/>
          </p:nvPr>
        </p:nvSpPr>
        <p:spPr>
          <a:xfrm>
            <a:off x="6522088" y="219625"/>
            <a:ext cx="1871400" cy="147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Google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vs.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Baidu</a:t>
            </a:r>
            <a:endParaRPr/>
          </a:p>
        </p:txBody>
      </p:sp>
      <p:sp>
        <p:nvSpPr>
          <p:cNvPr id="544" name="Google Shape;544;p51"/>
          <p:cNvSpPr/>
          <p:nvPr/>
        </p:nvSpPr>
        <p:spPr>
          <a:xfrm>
            <a:off x="569450" y="2352625"/>
            <a:ext cx="5391000" cy="24633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51"/>
          <p:cNvSpPr/>
          <p:nvPr/>
        </p:nvSpPr>
        <p:spPr>
          <a:xfrm>
            <a:off x="5752450" y="4627323"/>
            <a:ext cx="353565" cy="458445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51"/>
          <p:cNvSpPr/>
          <p:nvPr/>
        </p:nvSpPr>
        <p:spPr>
          <a:xfrm>
            <a:off x="418022" y="2096211"/>
            <a:ext cx="261941" cy="458445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7" name="Google Shape;547;p51"/>
          <p:cNvGrpSpPr/>
          <p:nvPr/>
        </p:nvGrpSpPr>
        <p:grpSpPr>
          <a:xfrm>
            <a:off x="418035" y="4627313"/>
            <a:ext cx="408558" cy="397475"/>
            <a:chOff x="2583325" y="2972875"/>
            <a:chExt cx="462850" cy="445750"/>
          </a:xfrm>
        </p:grpSpPr>
        <p:sp>
          <p:nvSpPr>
            <p:cNvPr id="548" name="Google Shape;548;p51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51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0" name="Google Shape;550;p51"/>
          <p:cNvSpPr txBox="1"/>
          <p:nvPr/>
        </p:nvSpPr>
        <p:spPr>
          <a:xfrm>
            <a:off x="578450" y="2452975"/>
            <a:ext cx="5373000" cy="22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 principal ponto que fez com que o Google nunca conseguisse superar a Baidu em território chinês, é com certeza o aspecto da língua. A maioria dos usuários do Baidu são chineses que não dominam inglês, e isso lhes causava uma grande dificuldade em utilizar o Google, enquanto o Baidu é todo adaptado ao mandarim, facilitando muito a navegação dos usuários chineses. </a:t>
            </a:r>
            <a:endParaRPr sz="15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LEVY, 2012</a:t>
            </a:r>
            <a:endParaRPr sz="15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551" name="Google Shape;551;p51"/>
          <p:cNvPicPr preferRelativeResize="0"/>
          <p:nvPr/>
        </p:nvPicPr>
        <p:blipFill rotWithShape="1">
          <a:blip r:embed="rId3">
            <a:alphaModFix amt="88000"/>
          </a:blip>
          <a:srcRect l="4596" t="41865" r="68043" b="30337"/>
          <a:stretch/>
        </p:blipFill>
        <p:spPr>
          <a:xfrm>
            <a:off x="6640625" y="1912741"/>
            <a:ext cx="1548689" cy="1425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51"/>
          <p:cNvPicPr preferRelativeResize="0"/>
          <p:nvPr/>
        </p:nvPicPr>
        <p:blipFill rotWithShape="1">
          <a:blip r:embed="rId4">
            <a:alphaModFix/>
          </a:blip>
          <a:srcRect l="61528" t="41478" r="25639" b="48781"/>
          <a:stretch/>
        </p:blipFill>
        <p:spPr>
          <a:xfrm>
            <a:off x="6678002" y="1768125"/>
            <a:ext cx="493690" cy="190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36932" y="1987986"/>
            <a:ext cx="493693" cy="166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51"/>
          <p:cNvPicPr preferRelativeResize="0"/>
          <p:nvPr/>
        </p:nvPicPr>
        <p:blipFill rotWithShape="1">
          <a:blip r:embed="rId6">
            <a:alphaModFix amt="86000"/>
          </a:blip>
          <a:srcRect l="24789" t="49430" r="54744" b="35410"/>
          <a:stretch/>
        </p:blipFill>
        <p:spPr>
          <a:xfrm>
            <a:off x="289450" y="193175"/>
            <a:ext cx="2101642" cy="87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51"/>
          <p:cNvPicPr preferRelativeResize="0"/>
          <p:nvPr/>
        </p:nvPicPr>
        <p:blipFill>
          <a:blip r:embed="rId7">
            <a:alphaModFix amt="86000"/>
          </a:blip>
          <a:stretch>
            <a:fillRect/>
          </a:stretch>
        </p:blipFill>
        <p:spPr>
          <a:xfrm>
            <a:off x="1225991" y="1272888"/>
            <a:ext cx="873225" cy="87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51"/>
          <p:cNvPicPr preferRelativeResize="0"/>
          <p:nvPr/>
        </p:nvPicPr>
        <p:blipFill rotWithShape="1">
          <a:blip r:embed="rId8">
            <a:alphaModFix/>
          </a:blip>
          <a:srcRect l="9547" t="11965" r="1555" b="10031"/>
          <a:stretch/>
        </p:blipFill>
        <p:spPr>
          <a:xfrm>
            <a:off x="6293123" y="3546552"/>
            <a:ext cx="2695949" cy="1330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51"/>
          <p:cNvSpPr txBox="1"/>
          <p:nvPr/>
        </p:nvSpPr>
        <p:spPr>
          <a:xfrm>
            <a:off x="7922400" y="4815925"/>
            <a:ext cx="1066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rPr>
              <a:t>https://baike.baidu.com/</a:t>
            </a:r>
            <a:endParaRPr sz="600">
              <a:solidFill>
                <a:srgbClr val="D9D9D9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00A2"/>
            </a:gs>
            <a:gs pos="100000">
              <a:srgbClr val="03021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52"/>
          <p:cNvSpPr txBox="1"/>
          <p:nvPr/>
        </p:nvSpPr>
        <p:spPr>
          <a:xfrm>
            <a:off x="146875" y="614400"/>
            <a:ext cx="2732400" cy="18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Ask.com (Ask Jeeves)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Endereço: www.ask.com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Desenvolvedor: Garrett Gruener; David Warthen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Lançamento: junho de 1996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Origem: Berkeley, Califórnia.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Linguagem usada: Teoma do Ask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Proprietário: </a:t>
            </a:r>
            <a:r>
              <a:rPr lang="pt-BR" sz="1200">
                <a:solidFill>
                  <a:schemeClr val="lt1"/>
                </a:solidFill>
                <a:uFill>
                  <a:noFill/>
                </a:uFill>
                <a:latin typeface="Muli"/>
                <a:ea typeface="Muli"/>
                <a:cs typeface="Muli"/>
                <a:sym typeface="Muli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InterActiveCorp</a:t>
            </a: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(IAC)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63" name="Google Shape;563;p52"/>
          <p:cNvSpPr txBox="1"/>
          <p:nvPr/>
        </p:nvSpPr>
        <p:spPr>
          <a:xfrm>
            <a:off x="927675" y="3287100"/>
            <a:ext cx="3000000" cy="18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DuckDuckGo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Endereço: https://duckduckgo.com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Desenvolvedor: Gabriel Weinberg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Lançamento: 2008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Origem: Paoli, Pensilvânia, EUA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Linguagem usada: Perl, JavaScript, Python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Proprietário: DuckDuckGo, Inc.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564" name="Google Shape;564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5776" y="2513226"/>
            <a:ext cx="803500" cy="773875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52"/>
          <p:cNvSpPr txBox="1"/>
          <p:nvPr/>
        </p:nvSpPr>
        <p:spPr>
          <a:xfrm>
            <a:off x="4509725" y="3200950"/>
            <a:ext cx="3000000" cy="18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Yandex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Endereço: https://www.yandex.ru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Desenvolvedor: Arkady Volozh, Arkady Borkovsky, Ilya Segalovich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Lançamento: 2015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Origem: Rússia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Linguagem usada: Desconhecida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Proprietário: Yandex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566" name="Google Shape;566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51303" y="2709075"/>
            <a:ext cx="1316823" cy="49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52"/>
          <p:cNvPicPr preferRelativeResize="0"/>
          <p:nvPr/>
        </p:nvPicPr>
        <p:blipFill rotWithShape="1">
          <a:blip r:embed="rId6">
            <a:alphaModFix/>
          </a:blip>
          <a:srcRect l="19572" r="19645"/>
          <a:stretch/>
        </p:blipFill>
        <p:spPr>
          <a:xfrm>
            <a:off x="4245300" y="222600"/>
            <a:ext cx="662904" cy="597475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52"/>
          <p:cNvSpPr txBox="1"/>
          <p:nvPr/>
        </p:nvSpPr>
        <p:spPr>
          <a:xfrm>
            <a:off x="3076750" y="960675"/>
            <a:ext cx="3000000" cy="17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Wolfram|Alpha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Endereço:  www.wolframalpha.com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Desenvolvedor: Stephen Wolfram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Lançamento: 18 de maio de 2009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Origem: Champaign, Illinois, EUA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Linguagem usada: Wolfram Language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Proprietário: Wolfram Research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69" name="Google Shape;569;p52"/>
          <p:cNvSpPr txBox="1"/>
          <p:nvPr/>
        </p:nvSpPr>
        <p:spPr>
          <a:xfrm>
            <a:off x="6341175" y="762663"/>
            <a:ext cx="2892600" cy="18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Qwant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Endereço: www.qwant.com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Desenvolvedor: Jean-Manuel Rozan; Éric Leandri; Patrick Constant.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Lançamento: 16 fevereiro 2013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Origem: </a:t>
            </a:r>
            <a:r>
              <a:rPr lang="pt-BR" sz="1200">
                <a:solidFill>
                  <a:schemeClr val="lt1"/>
                </a:solidFill>
                <a:uFill>
                  <a:noFill/>
                </a:uFill>
                <a:latin typeface="Muli"/>
                <a:ea typeface="Muli"/>
                <a:cs typeface="Muli"/>
                <a:sym typeface="Muli"/>
                <a:hlinkClick r:id="rId7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Paris</a:t>
            </a: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, França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Linguagem usada: Desconhecida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Proprietário: Qwant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570" name="Google Shape;570;p52"/>
          <p:cNvPicPr preferRelativeResize="0"/>
          <p:nvPr/>
        </p:nvPicPr>
        <p:blipFill rotWithShape="1">
          <a:blip r:embed="rId8">
            <a:alphaModFix/>
          </a:blip>
          <a:srcRect l="24097" r="25562" b="11730"/>
          <a:stretch/>
        </p:blipFill>
        <p:spPr>
          <a:xfrm>
            <a:off x="7387225" y="126675"/>
            <a:ext cx="712651" cy="70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5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03375" y="109493"/>
            <a:ext cx="662901" cy="504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Google Shape;57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5633" y="2160025"/>
            <a:ext cx="1529542" cy="9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0482" y="1726959"/>
            <a:ext cx="1099836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646" y="486773"/>
            <a:ext cx="192950" cy="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9628" y="3582070"/>
            <a:ext cx="282775" cy="3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85491" y="4304024"/>
            <a:ext cx="586835" cy="6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5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09397" y="716399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7953" y="3679370"/>
            <a:ext cx="282775" cy="3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5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85502" y="1726948"/>
            <a:ext cx="457625" cy="5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53"/>
          <p:cNvSpPr txBox="1"/>
          <p:nvPr/>
        </p:nvSpPr>
        <p:spPr>
          <a:xfrm>
            <a:off x="618975" y="584833"/>
            <a:ext cx="3580200" cy="16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 internet é um organismo crescente e os motores de busca cumprem papel fundamental para a manutenção e organização da informação digital. E Google é o protagonista desses processos que bebem, de certa forma, da filosofia de </a:t>
            </a:r>
            <a:r>
              <a:rPr lang="pt-BR" sz="1200" b="1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Paul Otlet de um Mundaneum do século XXI.</a:t>
            </a:r>
            <a:endParaRPr sz="1500" b="1" u="sng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85" name="Google Shape;585;p53"/>
          <p:cNvSpPr txBox="1"/>
          <p:nvPr/>
        </p:nvSpPr>
        <p:spPr>
          <a:xfrm>
            <a:off x="378225" y="2571750"/>
            <a:ext cx="4061700" cy="2281200"/>
          </a:xfrm>
          <a:prstGeom prst="rect">
            <a:avLst/>
          </a:prstGeom>
          <a:solidFill>
            <a:srgbClr val="2F2F2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"Mas, por trás da cortina, o Google estava empreendendo uma das estratégias mais ambiciosas da história empresarial: organizar todas as informações do mundo. Mais especificamente, coletar todas as informações produtivas existentes atualmente na internet ou que poderiam ser levadas à internet. E, com um foco implacável, foi exatamente o que a empresa fez.” 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GALLOWAY, 2019, p. 156 -157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86" name="Google Shape;586;p53"/>
          <p:cNvSpPr/>
          <p:nvPr/>
        </p:nvSpPr>
        <p:spPr>
          <a:xfrm>
            <a:off x="6897801" y="2018575"/>
            <a:ext cx="231239" cy="251766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7" name="Google Shape;587;p53"/>
          <p:cNvGrpSpPr/>
          <p:nvPr/>
        </p:nvGrpSpPr>
        <p:grpSpPr>
          <a:xfrm>
            <a:off x="6723093" y="1196763"/>
            <a:ext cx="347107" cy="420111"/>
            <a:chOff x="584925" y="922575"/>
            <a:chExt cx="415200" cy="502525"/>
          </a:xfrm>
        </p:grpSpPr>
        <p:sp>
          <p:nvSpPr>
            <p:cNvPr id="588" name="Google Shape;588;p53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53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53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1" name="Google Shape;591;p53"/>
          <p:cNvGrpSpPr/>
          <p:nvPr/>
        </p:nvGrpSpPr>
        <p:grpSpPr>
          <a:xfrm>
            <a:off x="6717475" y="3283949"/>
            <a:ext cx="358351" cy="298118"/>
            <a:chOff x="1926350" y="995225"/>
            <a:chExt cx="428650" cy="356600"/>
          </a:xfrm>
        </p:grpSpPr>
        <p:sp>
          <p:nvSpPr>
            <p:cNvPr id="592" name="Google Shape;592;p53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53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53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53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6" name="Google Shape;596;p53"/>
          <p:cNvSpPr/>
          <p:nvPr/>
        </p:nvSpPr>
        <p:spPr>
          <a:xfrm>
            <a:off x="5508695" y="2063352"/>
            <a:ext cx="334860" cy="429808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p53"/>
          <p:cNvSpPr/>
          <p:nvPr/>
        </p:nvSpPr>
        <p:spPr>
          <a:xfrm>
            <a:off x="7905624" y="2060202"/>
            <a:ext cx="248083" cy="429808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53"/>
          <p:cNvSpPr/>
          <p:nvPr/>
        </p:nvSpPr>
        <p:spPr>
          <a:xfrm rot="-1829990">
            <a:off x="5914981" y="1722803"/>
            <a:ext cx="457505" cy="147254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6D9EEB"/>
          </a:solidFill>
          <a:ln w="9525" cap="flat" cmpd="sng">
            <a:solidFill>
              <a:srgbClr val="6FA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53"/>
          <p:cNvSpPr/>
          <p:nvPr/>
        </p:nvSpPr>
        <p:spPr>
          <a:xfrm rot="2142745">
            <a:off x="5849188" y="3030721"/>
            <a:ext cx="457413" cy="147206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6D9EEB"/>
          </a:solidFill>
          <a:ln w="9525" cap="flat" cmpd="sng">
            <a:solidFill>
              <a:srgbClr val="6FA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53"/>
          <p:cNvSpPr/>
          <p:nvPr/>
        </p:nvSpPr>
        <p:spPr>
          <a:xfrm rot="2463947">
            <a:off x="7407142" y="1590566"/>
            <a:ext cx="457586" cy="147148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6D9EEB"/>
          </a:solidFill>
          <a:ln w="9525" cap="flat" cmpd="sng">
            <a:solidFill>
              <a:srgbClr val="6FA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53"/>
          <p:cNvSpPr/>
          <p:nvPr/>
        </p:nvSpPr>
        <p:spPr>
          <a:xfrm rot="-2176564">
            <a:off x="7449114" y="2950641"/>
            <a:ext cx="457345" cy="14725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6D9EEB"/>
          </a:solidFill>
          <a:ln w="9525" cap="flat" cmpd="sng">
            <a:solidFill>
              <a:srgbClr val="6FA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177EE"/>
            </a:gs>
            <a:gs pos="100000">
              <a:srgbClr val="113D8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54"/>
          <p:cNvSpPr txBox="1">
            <a:spLocks noGrp="1"/>
          </p:cNvSpPr>
          <p:nvPr>
            <p:ph type="body" idx="4294967295"/>
          </p:nvPr>
        </p:nvSpPr>
        <p:spPr>
          <a:xfrm>
            <a:off x="8998025" y="644325"/>
            <a:ext cx="1520100" cy="34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39700" marR="139700" lvl="0" indent="0" algn="just" rtl="0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7" name="Google Shape;607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9922" y="4456268"/>
            <a:ext cx="482075" cy="528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1545" y="446298"/>
            <a:ext cx="482075" cy="52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23625" y="3812722"/>
            <a:ext cx="245950" cy="34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81649" y="3865601"/>
            <a:ext cx="245950" cy="342676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54"/>
          <p:cNvSpPr txBox="1">
            <a:spLocks noGrp="1"/>
          </p:cNvSpPr>
          <p:nvPr>
            <p:ph type="title" idx="4294967295"/>
          </p:nvPr>
        </p:nvSpPr>
        <p:spPr>
          <a:xfrm>
            <a:off x="1120550" y="1370325"/>
            <a:ext cx="2535000" cy="1497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4020">
                <a:solidFill>
                  <a:srgbClr val="FFFFFF"/>
                </a:solidFill>
              </a:rPr>
              <a:t>ACESSO </a:t>
            </a:r>
            <a:endParaRPr sz="402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4020">
                <a:solidFill>
                  <a:srgbClr val="FFFFFF"/>
                </a:solidFill>
              </a:rPr>
              <a:t>ABERTO</a:t>
            </a:r>
            <a:endParaRPr sz="4020">
              <a:solidFill>
                <a:srgbClr val="FFFFFF"/>
              </a:solidFill>
            </a:endParaRPr>
          </a:p>
        </p:txBody>
      </p:sp>
      <p:pic>
        <p:nvPicPr>
          <p:cNvPr id="612" name="Google Shape;612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22705" y="2045304"/>
            <a:ext cx="2219340" cy="11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90680" y="2449022"/>
            <a:ext cx="145275" cy="4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5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45678" y="1666188"/>
            <a:ext cx="773400" cy="9055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5" name="Google Shape;615;p54"/>
          <p:cNvGrpSpPr/>
          <p:nvPr/>
        </p:nvGrpSpPr>
        <p:grpSpPr>
          <a:xfrm>
            <a:off x="183685" y="1122327"/>
            <a:ext cx="4586652" cy="2616737"/>
            <a:chOff x="1177450" y="241631"/>
            <a:chExt cx="6173152" cy="3616776"/>
          </a:xfrm>
        </p:grpSpPr>
        <p:sp>
          <p:nvSpPr>
            <p:cNvPr id="616" name="Google Shape;616;p54"/>
            <p:cNvSpPr/>
            <p:nvPr/>
          </p:nvSpPr>
          <p:spPr>
            <a:xfrm>
              <a:off x="1682275" y="241631"/>
              <a:ext cx="5161606" cy="3454973"/>
            </a:xfrm>
            <a:custGeom>
              <a:avLst/>
              <a:gdLst/>
              <a:ahLst/>
              <a:cxnLst/>
              <a:rect l="l" t="t" r="r" b="b"/>
              <a:pathLst>
                <a:path w="5161606" h="3454973" extrusionOk="0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gradFill>
              <a:gsLst>
                <a:gs pos="0">
                  <a:srgbClr val="0A2F9E"/>
                </a:gs>
                <a:gs pos="100000">
                  <a:srgbClr val="050060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54"/>
            <p:cNvSpPr/>
            <p:nvPr/>
          </p:nvSpPr>
          <p:spPr>
            <a:xfrm>
              <a:off x="1177450" y="3763229"/>
              <a:ext cx="6173152" cy="95178"/>
            </a:xfrm>
            <a:custGeom>
              <a:avLst/>
              <a:gdLst/>
              <a:ahLst/>
              <a:cxnLst/>
              <a:rect l="l" t="t" r="r" b="b"/>
              <a:pathLst>
                <a:path w="6173152" h="95178" extrusionOk="0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500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54"/>
            <p:cNvSpPr/>
            <p:nvPr/>
          </p:nvSpPr>
          <p:spPr>
            <a:xfrm>
              <a:off x="1177450" y="3687086"/>
              <a:ext cx="6172200" cy="76142"/>
            </a:xfrm>
            <a:custGeom>
              <a:avLst/>
              <a:gdLst/>
              <a:ahLst/>
              <a:cxnLst/>
              <a:rect l="l" t="t" r="r" b="b"/>
              <a:pathLst>
                <a:path w="6172200" h="76142" extrusionOk="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3F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54"/>
            <p:cNvSpPr/>
            <p:nvPr/>
          </p:nvSpPr>
          <p:spPr>
            <a:xfrm>
              <a:off x="3806350" y="3687086"/>
              <a:ext cx="903922" cy="47589"/>
            </a:xfrm>
            <a:custGeom>
              <a:avLst/>
              <a:gdLst/>
              <a:ahLst/>
              <a:cxnLst/>
              <a:rect l="l" t="t" r="r" b="b"/>
              <a:pathLst>
                <a:path w="903922" h="47589" extrusionOk="0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500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0" name="Google Shape;620;p54"/>
          <p:cNvGrpSpPr/>
          <p:nvPr/>
        </p:nvGrpSpPr>
        <p:grpSpPr>
          <a:xfrm rot="473559">
            <a:off x="3582866" y="2763139"/>
            <a:ext cx="347115" cy="420121"/>
            <a:chOff x="584925" y="922575"/>
            <a:chExt cx="415200" cy="502525"/>
          </a:xfrm>
        </p:grpSpPr>
        <p:sp>
          <p:nvSpPr>
            <p:cNvPr id="621" name="Google Shape;621;p54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54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54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55"/>
          <p:cNvSpPr txBox="1">
            <a:spLocks noGrp="1"/>
          </p:cNvSpPr>
          <p:nvPr>
            <p:ph type="title"/>
          </p:nvPr>
        </p:nvSpPr>
        <p:spPr>
          <a:xfrm>
            <a:off x="378475" y="159125"/>
            <a:ext cx="3267900" cy="54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Linha do tempo  </a:t>
            </a:r>
            <a:endParaRPr/>
          </a:p>
        </p:txBody>
      </p:sp>
      <p:sp>
        <p:nvSpPr>
          <p:cNvPr id="629" name="Google Shape;629;p55"/>
          <p:cNvSpPr txBox="1">
            <a:spLocks noGrp="1"/>
          </p:cNvSpPr>
          <p:nvPr>
            <p:ph type="body" idx="1"/>
          </p:nvPr>
        </p:nvSpPr>
        <p:spPr>
          <a:xfrm>
            <a:off x="378475" y="326629"/>
            <a:ext cx="8172600" cy="245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Muli"/>
              <a:ea typeface="Muli"/>
              <a:cs typeface="Muli"/>
              <a:sym typeface="Muli"/>
            </a:endParaRPr>
          </a:p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Muli"/>
              <a:ea typeface="Muli"/>
              <a:cs typeface="Muli"/>
              <a:sym typeface="Muli"/>
            </a:endParaRPr>
          </a:p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latin typeface="Muli"/>
                <a:ea typeface="Muli"/>
                <a:cs typeface="Muli"/>
                <a:sym typeface="Muli"/>
              </a:rPr>
              <a:t>A literatura científica teve um crescimento evidente, mas desigual nas diferentes áreas de conhecimentos na segunda metade do século XX. E houve uma perda do controle do sistema de comunicação da ciência por parte do mundo académico e científico. </a:t>
            </a:r>
            <a:endParaRPr sz="1500">
              <a:latin typeface="Muli"/>
              <a:ea typeface="Muli"/>
              <a:cs typeface="Muli"/>
              <a:sym typeface="Muli"/>
            </a:endParaRPr>
          </a:p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Muli"/>
              <a:ea typeface="Muli"/>
              <a:cs typeface="Muli"/>
              <a:sym typeface="Muli"/>
            </a:endParaRPr>
          </a:p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latin typeface="Muli"/>
                <a:ea typeface="Muli"/>
                <a:cs typeface="Muli"/>
                <a:sym typeface="Muli"/>
              </a:rPr>
              <a:t>O objetivo principal da publicação científica – a divulgação dos resultados de investigação para promover o avanço da ciência – entrou constantemente  em conflito com os objetivos comerciais de lucro e rentabilidade por parte das editoras comerciais</a:t>
            </a:r>
            <a:endParaRPr sz="1500">
              <a:latin typeface="Muli"/>
              <a:ea typeface="Muli"/>
              <a:cs typeface="Muli"/>
              <a:sym typeface="Muli"/>
            </a:endParaRPr>
          </a:p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Muli"/>
              <a:ea typeface="Muli"/>
              <a:cs typeface="Muli"/>
              <a:sym typeface="Muli"/>
            </a:endParaRPr>
          </a:p>
          <a:p>
            <a:pPr marL="0" lvl="0" indent="457200" algn="just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Muli"/>
              <a:ea typeface="Muli"/>
              <a:cs typeface="Muli"/>
              <a:sym typeface="Muli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630" name="Google Shape;630;p55"/>
          <p:cNvSpPr txBox="1"/>
          <p:nvPr/>
        </p:nvSpPr>
        <p:spPr>
          <a:xfrm>
            <a:off x="7017200" y="707225"/>
            <a:ext cx="192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631" name="Google Shape;631;p55"/>
          <p:cNvSpPr txBox="1"/>
          <p:nvPr/>
        </p:nvSpPr>
        <p:spPr>
          <a:xfrm>
            <a:off x="378475" y="2913088"/>
            <a:ext cx="6941700" cy="17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Com uma maior consciência das limitações no acesso à literatura científica e aos prejuízos que procediam, surgiu a «crise dos periódicos». Neste momento houve uma generalização  no uso da internet e uma maior compreensão das potencialidades desta ferramenta na publicação científica, que acabou por resultar no surgimento de várias iniciativas que foram construindo o que se começou a chamar o movimento do Acesso Aberto.</a:t>
            </a:r>
            <a:endParaRPr sz="15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632" name="Google Shape;632;p55"/>
          <p:cNvSpPr txBox="1"/>
          <p:nvPr/>
        </p:nvSpPr>
        <p:spPr>
          <a:xfrm>
            <a:off x="92050" y="4804800"/>
            <a:ext cx="627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https://www.icbas-ff.up.pt/biblioteca//images/pdf/4.pdf</a:t>
            </a:r>
            <a:endParaRPr sz="1200">
              <a:solidFill>
                <a:srgbClr val="EFEFEF"/>
              </a:solidFill>
            </a:endParaRPr>
          </a:p>
        </p:txBody>
      </p:sp>
      <p:pic>
        <p:nvPicPr>
          <p:cNvPr id="633" name="Google Shape;633;p55"/>
          <p:cNvPicPr preferRelativeResize="0"/>
          <p:nvPr/>
        </p:nvPicPr>
        <p:blipFill rotWithShape="1">
          <a:blip r:embed="rId3">
            <a:alphaModFix amt="78000"/>
          </a:blip>
          <a:srcRect l="10101" t="9932" r="11411" b="11549"/>
          <a:stretch/>
        </p:blipFill>
        <p:spPr>
          <a:xfrm>
            <a:off x="7603304" y="3241850"/>
            <a:ext cx="1226021" cy="14316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4" name="Google Shape;634;p55"/>
          <p:cNvGrpSpPr/>
          <p:nvPr/>
        </p:nvGrpSpPr>
        <p:grpSpPr>
          <a:xfrm>
            <a:off x="3879715" y="326630"/>
            <a:ext cx="231512" cy="213091"/>
            <a:chOff x="6660750" y="298550"/>
            <a:chExt cx="396900" cy="396300"/>
          </a:xfrm>
        </p:grpSpPr>
        <p:sp>
          <p:nvSpPr>
            <p:cNvPr id="635" name="Google Shape;635;p55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55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7" name="Google Shape;637;p55"/>
          <p:cNvGrpSpPr/>
          <p:nvPr/>
        </p:nvGrpSpPr>
        <p:grpSpPr>
          <a:xfrm>
            <a:off x="3721123" y="211850"/>
            <a:ext cx="548709" cy="552864"/>
            <a:chOff x="2583325" y="2972875"/>
            <a:chExt cx="462850" cy="445750"/>
          </a:xfrm>
        </p:grpSpPr>
        <p:sp>
          <p:nvSpPr>
            <p:cNvPr id="638" name="Google Shape;638;p55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stA="25000" endPos="30000" dist="2286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55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reflection stA="25000" endPos="30000" dist="2286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5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31</a:t>
            </a:fld>
            <a:endParaRPr/>
          </a:p>
        </p:txBody>
      </p:sp>
      <p:sp>
        <p:nvSpPr>
          <p:cNvPr id="645" name="Google Shape;645;p56"/>
          <p:cNvSpPr txBox="1">
            <a:spLocks noGrp="1"/>
          </p:cNvSpPr>
          <p:nvPr>
            <p:ph type="title" idx="4294967295"/>
          </p:nvPr>
        </p:nvSpPr>
        <p:spPr>
          <a:xfrm>
            <a:off x="1577750" y="335700"/>
            <a:ext cx="5613900" cy="1349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/>
              <a:t>Histórico dos </a:t>
            </a:r>
            <a:endParaRPr sz="2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/>
              <a:t>MANIFESTOS DE </a:t>
            </a:r>
            <a:endParaRPr sz="2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/>
              <a:t>ACESSO ABERTO: </a:t>
            </a:r>
            <a:endParaRPr sz="2800"/>
          </a:p>
        </p:txBody>
      </p:sp>
      <p:sp>
        <p:nvSpPr>
          <p:cNvPr id="646" name="Google Shape;646;p56"/>
          <p:cNvSpPr txBox="1"/>
          <p:nvPr/>
        </p:nvSpPr>
        <p:spPr>
          <a:xfrm>
            <a:off x="4618000" y="1941305"/>
            <a:ext cx="3770700" cy="23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9900FF"/>
              </a:buClr>
              <a:buSzPts val="1400"/>
              <a:buFont typeface="Muli"/>
              <a:buChar char="❖"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 Convenção de Santa Fé ocorreu em 1999.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400"/>
              <a:buFont typeface="Muli"/>
              <a:buChar char="❖"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 Declaração de Budapeste de 2002.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400"/>
              <a:buFont typeface="Muli"/>
              <a:buChar char="❖"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 Declaração de Bethesda de 2003.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400"/>
              <a:buFont typeface="Muli"/>
              <a:buChar char="❖"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  Declaração de Berlim de 2003.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400"/>
              <a:buFont typeface="Muli"/>
              <a:buChar char="❖"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 Declaração de Haia é concebida em 2014.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400"/>
              <a:buFont typeface="Muli"/>
              <a:buChar char="❖"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 Declaração do México de 2018.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647" name="Google Shape;647;p56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>
            <a:off x="881725" y="2282750"/>
            <a:ext cx="2744275" cy="182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56"/>
          <p:cNvPicPr preferRelativeResize="0"/>
          <p:nvPr/>
        </p:nvPicPr>
        <p:blipFill>
          <a:blip r:embed="rId4">
            <a:alphaModFix amt="78000"/>
          </a:blip>
          <a:stretch>
            <a:fillRect/>
          </a:stretch>
        </p:blipFill>
        <p:spPr>
          <a:xfrm rot="-620233">
            <a:off x="1000303" y="699714"/>
            <a:ext cx="890047" cy="886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56"/>
          <p:cNvPicPr preferRelativeResize="0"/>
          <p:nvPr/>
        </p:nvPicPr>
        <p:blipFill>
          <a:blip r:embed="rId4">
            <a:alphaModFix amt="78000"/>
          </a:blip>
          <a:stretch>
            <a:fillRect/>
          </a:stretch>
        </p:blipFill>
        <p:spPr>
          <a:xfrm rot="1180173" flipH="1">
            <a:off x="6769347" y="702270"/>
            <a:ext cx="884905" cy="880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lin ang="5400012" scaled="0"/>
        </a:gradFill>
        <a:effectLst/>
      </p:bgPr>
    </p:bg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57"/>
          <p:cNvSpPr txBox="1"/>
          <p:nvPr/>
        </p:nvSpPr>
        <p:spPr>
          <a:xfrm>
            <a:off x="7017200" y="707225"/>
            <a:ext cx="192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655" name="Google Shape;655;p57"/>
          <p:cNvSpPr txBox="1"/>
          <p:nvPr/>
        </p:nvSpPr>
        <p:spPr>
          <a:xfrm>
            <a:off x="250025" y="762550"/>
            <a:ext cx="8411100" cy="41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•</a:t>
            </a: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1999 – Convenção de Santa Fé – 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Apresentou padrões para documentos eletrônicos, softwares e bases dados de acordo com o Open Archives Initiative (OAI) e e-Prints.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•</a:t>
            </a: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2002 – Declaração de Budapeste –  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Definiu pela primeira vez o termo Open Access (Acesso Aberto) e estratégias para alcançá-lo, como o auto -arquivamento e o Acesso Aberto a periódicos científicos.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•</a:t>
            </a: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2003 – Declaração de Bethesda – 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Expandiu o conceito, orientações e recomendações dirigidas às instituições, organizações, pesquisadores, bibliotecários e editores.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•</a:t>
            </a: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2003 – Declaração de Berlim – 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Reforçou as estratégias já estabelecidas  e enfatiza uso da internet como principal ferramenta.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•</a:t>
            </a: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2014 – Declaração de Haia –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 Tratou de temas como Big Data e mineração de dados, uso de licenças livres como Creative Commons, uso do ORCiD e do padrão XML para padronizar documentos que serão lidos por máquinas e pessoas.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•</a:t>
            </a:r>
            <a:r>
              <a:rPr lang="pt-BR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2018 – Declaração do México – 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LATINDEX-REDALYC-CLACSO-IBICT declaram escolha pela licença Creative Commons – CC BY-NC -SA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656" name="Google Shape;656;p57"/>
          <p:cNvSpPr txBox="1"/>
          <p:nvPr/>
        </p:nvSpPr>
        <p:spPr>
          <a:xfrm>
            <a:off x="413300" y="278425"/>
            <a:ext cx="59427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pt-BR" sz="23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Declarações em Apoio ao Acesso Aberto</a:t>
            </a:r>
            <a:endParaRPr sz="2300"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657" name="Google Shape;657;p57"/>
          <p:cNvGrpSpPr/>
          <p:nvPr/>
        </p:nvGrpSpPr>
        <p:grpSpPr>
          <a:xfrm rot="564368">
            <a:off x="6557820" y="278462"/>
            <a:ext cx="596937" cy="607776"/>
            <a:chOff x="1246775" y="910975"/>
            <a:chExt cx="439650" cy="523900"/>
          </a:xfrm>
        </p:grpSpPr>
        <p:sp>
          <p:nvSpPr>
            <p:cNvPr id="658" name="Google Shape;658;p57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57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57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8"/>
          <p:cNvPicPr preferRelativeResize="0"/>
          <p:nvPr/>
        </p:nvPicPr>
        <p:blipFill rotWithShape="1">
          <a:blip r:embed="rId3">
            <a:alphaModFix amt="86000"/>
          </a:blip>
          <a:srcRect l="51906" t="27656" r="22035" b="9172"/>
          <a:stretch/>
        </p:blipFill>
        <p:spPr>
          <a:xfrm flipH="1">
            <a:off x="0" y="0"/>
            <a:ext cx="39598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081445" y="2139821"/>
            <a:ext cx="1099836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7788" y="2498213"/>
            <a:ext cx="1404574" cy="84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8844" y="3905372"/>
            <a:ext cx="142475" cy="4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1600" y="541925"/>
            <a:ext cx="388950" cy="24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5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93429" y="836345"/>
            <a:ext cx="388950" cy="27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41374" y="692098"/>
            <a:ext cx="87426" cy="27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5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4565" y="1311799"/>
            <a:ext cx="354286" cy="4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5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29851" y="3982351"/>
            <a:ext cx="388950" cy="426548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8"/>
          <p:cNvSpPr txBox="1"/>
          <p:nvPr/>
        </p:nvSpPr>
        <p:spPr>
          <a:xfrm>
            <a:off x="2854000" y="753175"/>
            <a:ext cx="54492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10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É a  disponibilização online e sem limitações dos resultados de pesquisas científicas, através do acesso gratuito para qualquer pessoa. A viabilização deste acesso é por meio de depósito em um repositório institucional ou temático ou por meio do site do editor da publicação.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675" name="Google Shape;675;p58"/>
          <p:cNvSpPr txBox="1"/>
          <p:nvPr/>
        </p:nvSpPr>
        <p:spPr>
          <a:xfrm>
            <a:off x="3514650" y="2622813"/>
            <a:ext cx="49140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10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Ele abre o caminho das publicações científicas, com e sem pares, incluindo artigos científicos, documentos de conferência, teses, capítulo de livros, e monografias , para que todos possam acessar sem ter que pagar pelo seu conteúdo, através do meio tradicional e comercial de assinaturas. </a:t>
            </a:r>
            <a:endParaRPr/>
          </a:p>
        </p:txBody>
      </p:sp>
      <p:grpSp>
        <p:nvGrpSpPr>
          <p:cNvPr id="676" name="Google Shape;676;p58"/>
          <p:cNvGrpSpPr/>
          <p:nvPr/>
        </p:nvGrpSpPr>
        <p:grpSpPr>
          <a:xfrm rot="792414">
            <a:off x="8289464" y="4375825"/>
            <a:ext cx="542126" cy="475346"/>
            <a:chOff x="2583325" y="2972875"/>
            <a:chExt cx="462850" cy="445750"/>
          </a:xfrm>
        </p:grpSpPr>
        <p:sp>
          <p:nvSpPr>
            <p:cNvPr id="677" name="Google Shape;677;p58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58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9" name="Google Shape;679;p58"/>
          <p:cNvGrpSpPr/>
          <p:nvPr/>
        </p:nvGrpSpPr>
        <p:grpSpPr>
          <a:xfrm>
            <a:off x="7225431" y="274914"/>
            <a:ext cx="385765" cy="402413"/>
            <a:chOff x="3955900" y="2984500"/>
            <a:chExt cx="414000" cy="422525"/>
          </a:xfrm>
        </p:grpSpPr>
        <p:sp>
          <p:nvSpPr>
            <p:cNvPr id="680" name="Google Shape;680;p58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8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58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3" name="Google Shape;683;p58"/>
          <p:cNvSpPr txBox="1"/>
          <p:nvPr/>
        </p:nvSpPr>
        <p:spPr>
          <a:xfrm>
            <a:off x="3496275" y="199075"/>
            <a:ext cx="4411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ACESSO ABERTO</a:t>
            </a:r>
            <a:endParaRPr sz="2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" name="Google Shape;688;p59"/>
          <p:cNvPicPr preferRelativeResize="0"/>
          <p:nvPr/>
        </p:nvPicPr>
        <p:blipFill rotWithShape="1">
          <a:blip r:embed="rId3">
            <a:alphaModFix amt="86000"/>
          </a:blip>
          <a:srcRect l="51906" t="27656" r="22035" b="9172"/>
          <a:stretch/>
        </p:blipFill>
        <p:spPr>
          <a:xfrm flipH="1">
            <a:off x="0" y="0"/>
            <a:ext cx="39598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090620" y="2271509"/>
            <a:ext cx="1099836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8238" y="2692713"/>
            <a:ext cx="1404574" cy="841875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9"/>
          <p:cNvSpPr txBox="1">
            <a:spLocks noGrp="1"/>
          </p:cNvSpPr>
          <p:nvPr>
            <p:ph type="title" idx="4294967295"/>
          </p:nvPr>
        </p:nvSpPr>
        <p:spPr>
          <a:xfrm>
            <a:off x="204125" y="413275"/>
            <a:ext cx="2606400" cy="142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highlight>
                  <a:schemeClr val="accent1"/>
                </a:highlight>
              </a:rPr>
              <a:t>Benefícios </a:t>
            </a:r>
            <a:endParaRPr sz="2800">
              <a:highlight>
                <a:schemeClr val="accent1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highlight>
                  <a:schemeClr val="accent1"/>
                </a:highlight>
              </a:rPr>
              <a:t>do </a:t>
            </a:r>
            <a:endParaRPr sz="2800">
              <a:highlight>
                <a:schemeClr val="accent1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highlight>
                  <a:schemeClr val="accent1"/>
                </a:highlight>
              </a:rPr>
              <a:t>Acesso Aberto</a:t>
            </a:r>
            <a:endParaRPr sz="2800">
              <a:highlight>
                <a:schemeClr val="accent1"/>
              </a:highlight>
            </a:endParaRPr>
          </a:p>
        </p:txBody>
      </p:sp>
      <p:sp>
        <p:nvSpPr>
          <p:cNvPr id="692" name="Google Shape;692;p59"/>
          <p:cNvSpPr txBox="1">
            <a:spLocks noGrp="1"/>
          </p:cNvSpPr>
          <p:nvPr>
            <p:ph type="body" idx="4294967295"/>
          </p:nvPr>
        </p:nvSpPr>
        <p:spPr>
          <a:xfrm>
            <a:off x="2764600" y="96550"/>
            <a:ext cx="6309900" cy="483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04800" algn="just" rtl="0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uli"/>
              <a:buChar char="❖"/>
            </a:pPr>
            <a:r>
              <a:rPr lang="pt-BR" sz="1200">
                <a:latin typeface="Muli"/>
                <a:ea typeface="Muli"/>
                <a:cs typeface="Muli"/>
                <a:sym typeface="Muli"/>
              </a:rPr>
              <a:t>Os resultados das pesquisas tem maior visibilidade.</a:t>
            </a: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457200" lvl="0" indent="-304800" algn="just" rtl="0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uli"/>
              <a:buChar char="❖"/>
            </a:pPr>
            <a:r>
              <a:rPr lang="pt-BR" sz="1200">
                <a:latin typeface="Muli"/>
                <a:ea typeface="Muli"/>
                <a:cs typeface="Muli"/>
                <a:sym typeface="Muli"/>
              </a:rPr>
              <a:t>Maior  colaboração internacional das atividades de pesquisa.</a:t>
            </a: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457200" lvl="0" indent="-304800" algn="just" rtl="0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uli"/>
              <a:buChar char="❖"/>
            </a:pPr>
            <a:r>
              <a:rPr lang="pt-BR" sz="1200">
                <a:latin typeface="Muli"/>
                <a:ea typeface="Muli"/>
                <a:cs typeface="Muli"/>
                <a:sym typeface="Muli"/>
              </a:rPr>
              <a:t>Com o crescimento do potencial de citação, o acesso a descobertas de pesquisas revisadas por pares expande. </a:t>
            </a: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457200" lvl="0" indent="-304800" algn="just" rtl="0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uli"/>
              <a:buChar char="❖"/>
            </a:pPr>
            <a:r>
              <a:rPr lang="pt-BR" sz="1200">
                <a:latin typeface="Muli"/>
                <a:ea typeface="Muli"/>
                <a:cs typeface="Muli"/>
                <a:sym typeface="Muli"/>
              </a:rPr>
              <a:t>Impacto  Científico do Acesso Aberto nos artigos científicos tem , em média, 8% mais citações do que os restritos. Em países em desenvolvimento, como Brasil, Argentina e Rússia, esse percentual chega a 25%.</a:t>
            </a: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457200" lvl="0" indent="-304800" algn="just" rtl="0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uli"/>
              <a:buChar char="❖"/>
            </a:pPr>
            <a:r>
              <a:rPr lang="pt-BR" sz="1200">
                <a:latin typeface="Muli"/>
                <a:ea typeface="Muli"/>
                <a:cs typeface="Muli"/>
                <a:sym typeface="Muli"/>
              </a:rPr>
              <a:t>Os autores têm os seus  trabalhos vistos por mais pessoas e consequentemente mais citados.</a:t>
            </a: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457200" lvl="0" indent="-304800" algn="just" rtl="0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uli"/>
              <a:buChar char="❖"/>
            </a:pPr>
            <a:r>
              <a:rPr lang="pt-BR" sz="1200">
                <a:latin typeface="Muli"/>
                <a:ea typeface="Muli"/>
                <a:cs typeface="Muli"/>
                <a:sym typeface="Muli"/>
              </a:rPr>
              <a:t>Os leitores , contribuem para a divulgação da ciência, quando acessam trabalhos em seu campo de atuação.</a:t>
            </a: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457200" lvl="0" indent="-304800" algn="just" rtl="0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uli"/>
              <a:buChar char="❖"/>
            </a:pPr>
            <a:r>
              <a:rPr lang="pt-BR" sz="1200">
                <a:latin typeface="Muli"/>
                <a:ea typeface="Muli"/>
                <a:cs typeface="Muli"/>
                <a:sym typeface="Muli"/>
              </a:rPr>
              <a:t>As agências financiadoras têm um impacto maior ao atingir um público mais amplo.</a:t>
            </a: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457200" lvl="0" indent="-304800" algn="just" rtl="0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uli"/>
              <a:buChar char="❖"/>
            </a:pPr>
            <a:r>
              <a:rPr lang="pt-BR" sz="1200">
                <a:latin typeface="Muli"/>
                <a:ea typeface="Muli"/>
                <a:cs typeface="Muli"/>
                <a:sym typeface="Muli"/>
              </a:rPr>
              <a:t>Embora a USP sempre tenha promovido o acesso aberto ao conhecimento e aos resultados de suas pesquisas, foi há cerca de dez anos que o movimento do Acesso Aberto iniciou-se na Universidade.</a:t>
            </a: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1200"/>
          </a:p>
        </p:txBody>
      </p:sp>
      <p:pic>
        <p:nvPicPr>
          <p:cNvPr id="693" name="Google Shape;693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39894" y="4337047"/>
            <a:ext cx="142475" cy="4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8550" y="4087250"/>
            <a:ext cx="388950" cy="249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5" name="Google Shape;695;p59"/>
          <p:cNvGrpSpPr/>
          <p:nvPr/>
        </p:nvGrpSpPr>
        <p:grpSpPr>
          <a:xfrm rot="421737">
            <a:off x="8129287" y="413258"/>
            <a:ext cx="347100" cy="420102"/>
            <a:chOff x="584925" y="922575"/>
            <a:chExt cx="415200" cy="502525"/>
          </a:xfrm>
        </p:grpSpPr>
        <p:sp>
          <p:nvSpPr>
            <p:cNvPr id="696" name="Google Shape;696;p59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59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59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60"/>
          <p:cNvSpPr txBox="1">
            <a:spLocks noGrp="1"/>
          </p:cNvSpPr>
          <p:nvPr>
            <p:ph type="title"/>
          </p:nvPr>
        </p:nvSpPr>
        <p:spPr>
          <a:xfrm>
            <a:off x="295800" y="156200"/>
            <a:ext cx="3996300" cy="989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/>
              <a:t>Acesso Livre, Aberto e Gratuito</a:t>
            </a:r>
            <a:endParaRPr sz="2800"/>
          </a:p>
        </p:txBody>
      </p:sp>
      <p:sp>
        <p:nvSpPr>
          <p:cNvPr id="704" name="Google Shape;704;p60"/>
          <p:cNvSpPr/>
          <p:nvPr/>
        </p:nvSpPr>
        <p:spPr>
          <a:xfrm>
            <a:off x="4500231" y="536149"/>
            <a:ext cx="4143300" cy="4201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60"/>
          <p:cNvSpPr/>
          <p:nvPr/>
        </p:nvSpPr>
        <p:spPr>
          <a:xfrm>
            <a:off x="4292100" y="4464611"/>
            <a:ext cx="353565" cy="458445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60"/>
          <p:cNvSpPr/>
          <p:nvPr/>
        </p:nvSpPr>
        <p:spPr>
          <a:xfrm>
            <a:off x="8454622" y="4464611"/>
            <a:ext cx="261941" cy="458445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7" name="Google Shape;707;p60"/>
          <p:cNvGrpSpPr/>
          <p:nvPr/>
        </p:nvGrpSpPr>
        <p:grpSpPr>
          <a:xfrm>
            <a:off x="8381285" y="350663"/>
            <a:ext cx="408558" cy="397475"/>
            <a:chOff x="2583325" y="2972875"/>
            <a:chExt cx="462850" cy="445750"/>
          </a:xfrm>
        </p:grpSpPr>
        <p:sp>
          <p:nvSpPr>
            <p:cNvPr id="708" name="Google Shape;708;p60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60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0" name="Google Shape;710;p60"/>
          <p:cNvSpPr txBox="1"/>
          <p:nvPr/>
        </p:nvSpPr>
        <p:spPr>
          <a:xfrm>
            <a:off x="4704077" y="821982"/>
            <a:ext cx="3735600" cy="35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Para os periódicos, existem duas classificações:</a:t>
            </a:r>
            <a:endParaRPr sz="13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• Um periódico de acesso aberto nasce  gratuito, é livre de ser acessado por quem quer que seja e os direitos permanecem com o autor;</a:t>
            </a:r>
            <a:endParaRPr sz="13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•Um periódico de acesso gratuito é aquele que sendo pago, é disponibilizado em certo momento para acesso gratuito on-line, porém os direitos autorais permanecem com a editora.</a:t>
            </a:r>
            <a:endParaRPr sz="13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Já o termo acesso livre engloba esses dois casos, logo os 3 termos se referem ao acesso livre.</a:t>
            </a:r>
            <a:endParaRPr sz="13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711" name="Google Shape;711;p60"/>
          <p:cNvSpPr txBox="1"/>
          <p:nvPr/>
        </p:nvSpPr>
        <p:spPr>
          <a:xfrm>
            <a:off x="606225" y="1646950"/>
            <a:ext cx="3000000" cy="24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“O alvo principal do movimento de acesso livre são os periódicos acadêmicos. No entanto, qualquer criador de conteúdo que deseje compartilhar o seu trabalho abertamente pode fazê-lo e decidir como disponibilizá-lo através das inúmeras licenças providas pela </a:t>
            </a:r>
            <a:r>
              <a:rPr lang="pt-BR" sz="13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Creative Commons</a:t>
            </a:r>
            <a:r>
              <a:rPr lang="pt-BR" sz="13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, que indicam o nível de liberdade do conteúdo”.</a:t>
            </a:r>
            <a:endParaRPr sz="13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00A2"/>
            </a:gs>
            <a:gs pos="100000">
              <a:srgbClr val="03021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61"/>
          <p:cNvSpPr txBox="1">
            <a:spLocks noGrp="1"/>
          </p:cNvSpPr>
          <p:nvPr>
            <p:ph type="title" idx="4294967295"/>
          </p:nvPr>
        </p:nvSpPr>
        <p:spPr>
          <a:xfrm>
            <a:off x="1307700" y="274525"/>
            <a:ext cx="6528600" cy="4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/>
              <a:t>Tipos de Licenças Creative Commons</a:t>
            </a:r>
            <a:endParaRPr sz="2800"/>
          </a:p>
        </p:txBody>
      </p:sp>
      <p:pic>
        <p:nvPicPr>
          <p:cNvPr id="717" name="Google Shape;717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350" y="1080575"/>
            <a:ext cx="7541300" cy="3624600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61"/>
          <p:cNvSpPr txBox="1"/>
          <p:nvPr/>
        </p:nvSpPr>
        <p:spPr>
          <a:xfrm>
            <a:off x="801350" y="1136988"/>
            <a:ext cx="631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62"/>
          <p:cNvSpPr txBox="1"/>
          <p:nvPr/>
        </p:nvSpPr>
        <p:spPr>
          <a:xfrm>
            <a:off x="5042550" y="799025"/>
            <a:ext cx="269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724" name="Google Shape;724;p62"/>
          <p:cNvSpPr txBox="1"/>
          <p:nvPr/>
        </p:nvSpPr>
        <p:spPr>
          <a:xfrm>
            <a:off x="763400" y="606125"/>
            <a:ext cx="4444500" cy="29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ctr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FF0000"/>
                </a:solidFill>
                <a:highlight>
                  <a:schemeClr val="lt1"/>
                </a:highlight>
                <a:latin typeface="Muli"/>
                <a:ea typeface="Muli"/>
                <a:cs typeface="Muli"/>
                <a:sym typeface="Muli"/>
              </a:rPr>
              <a:t>O objetivo do movimento de</a:t>
            </a:r>
            <a:endParaRPr sz="2100">
              <a:solidFill>
                <a:srgbClr val="FF0000"/>
              </a:solidFill>
              <a:highlight>
                <a:schemeClr val="lt1"/>
              </a:highlight>
              <a:latin typeface="Muli"/>
              <a:ea typeface="Muli"/>
              <a:cs typeface="Muli"/>
              <a:sym typeface="Muli"/>
            </a:endParaRPr>
          </a:p>
          <a:p>
            <a:pPr marL="0" lvl="0" indent="457200" algn="ctr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FF0000"/>
                </a:solidFill>
                <a:highlight>
                  <a:schemeClr val="lt1"/>
                </a:highlight>
                <a:latin typeface="Muli"/>
                <a:ea typeface="Muli"/>
                <a:cs typeface="Muli"/>
                <a:sym typeface="Muli"/>
              </a:rPr>
              <a:t> </a:t>
            </a:r>
            <a:r>
              <a:rPr lang="pt-BR" sz="2100" b="1">
                <a:solidFill>
                  <a:srgbClr val="FF0000"/>
                </a:solidFill>
                <a:highlight>
                  <a:schemeClr val="lt1"/>
                </a:highlight>
                <a:latin typeface="Muli"/>
                <a:ea typeface="Muli"/>
                <a:cs typeface="Muli"/>
                <a:sym typeface="Muli"/>
              </a:rPr>
              <a:t>acesso livre,</a:t>
            </a:r>
            <a:r>
              <a:rPr lang="pt-BR" sz="2100">
                <a:solidFill>
                  <a:srgbClr val="FF0000"/>
                </a:solidFill>
                <a:highlight>
                  <a:schemeClr val="lt1"/>
                </a:highlight>
                <a:latin typeface="Muli"/>
                <a:ea typeface="Muli"/>
                <a:cs typeface="Muli"/>
                <a:sym typeface="Muli"/>
              </a:rPr>
              <a:t> </a:t>
            </a:r>
            <a:endParaRPr sz="2100">
              <a:solidFill>
                <a:srgbClr val="FF0000"/>
              </a:solidFill>
              <a:highlight>
                <a:schemeClr val="lt1"/>
              </a:highlight>
              <a:latin typeface="Muli"/>
              <a:ea typeface="Muli"/>
              <a:cs typeface="Muli"/>
              <a:sym typeface="Muli"/>
            </a:endParaRPr>
          </a:p>
          <a:p>
            <a:pPr marL="0" lvl="0" indent="457200" algn="ctr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FF0000"/>
                </a:solidFill>
                <a:highlight>
                  <a:schemeClr val="lt1"/>
                </a:highlight>
                <a:latin typeface="Muli"/>
                <a:ea typeface="Muli"/>
                <a:cs typeface="Muli"/>
                <a:sym typeface="Muli"/>
              </a:rPr>
              <a:t> é um acesso sem custos ao conteúdo e sem ir contra os direitos autorais </a:t>
            </a:r>
            <a:endParaRPr sz="2100">
              <a:solidFill>
                <a:srgbClr val="FF0000"/>
              </a:solidFill>
              <a:highlight>
                <a:schemeClr val="lt1"/>
              </a:highlight>
              <a:latin typeface="Muli"/>
              <a:ea typeface="Muli"/>
              <a:cs typeface="Muli"/>
              <a:sym typeface="Muli"/>
            </a:endParaRPr>
          </a:p>
          <a:p>
            <a:pPr marL="0" lvl="0" indent="457200" algn="ctr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FF0000"/>
                </a:solidFill>
                <a:highlight>
                  <a:schemeClr val="lt1"/>
                </a:highlight>
                <a:latin typeface="Muli"/>
                <a:ea typeface="Muli"/>
                <a:cs typeface="Muli"/>
                <a:sym typeface="Muli"/>
              </a:rPr>
              <a:t>(qualquer direito que não impeça o acesso é mantido).</a:t>
            </a:r>
            <a:endParaRPr sz="2100">
              <a:solidFill>
                <a:schemeClr val="lt1"/>
              </a:solidFill>
              <a:highlight>
                <a:schemeClr val="lt1"/>
              </a:highlight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725" name="Google Shape;725;p62"/>
          <p:cNvSpPr txBox="1"/>
          <p:nvPr/>
        </p:nvSpPr>
        <p:spPr>
          <a:xfrm>
            <a:off x="0" y="4712400"/>
            <a:ext cx="9199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Acesso livre e aberto à informação (democratização) versus direitos autorais Computadores e Sociedade – SCC0207, Turma A – Grupo 07 Instituto de Ciências Matemáticas e de Computação da Universidade de São Paulo Professora Dra. Maria Cristina Ferreira De Oliveira Gabriel Coelho Juliana Macarini Coelho Lucas Schmidt Cavalcante Matheus Chung Nin</a:t>
            </a:r>
            <a:endParaRPr sz="8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726" name="Google Shape;726;p62"/>
          <p:cNvPicPr preferRelativeResize="0"/>
          <p:nvPr/>
        </p:nvPicPr>
        <p:blipFill rotWithShape="1">
          <a:blip r:embed="rId3">
            <a:alphaModFix amt="78000"/>
          </a:blip>
          <a:srcRect l="10101" t="9932" r="11411" b="11549"/>
          <a:stretch/>
        </p:blipFill>
        <p:spPr>
          <a:xfrm rot="593057">
            <a:off x="5011218" y="3318108"/>
            <a:ext cx="949136" cy="1108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63271" y="2767823"/>
            <a:ext cx="192950" cy="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7891" y="3666499"/>
            <a:ext cx="586835" cy="6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1297" y="799024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6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82750" y="1531300"/>
            <a:ext cx="284208" cy="353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6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90517" y="1608795"/>
            <a:ext cx="284208" cy="353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177EE"/>
            </a:gs>
            <a:gs pos="100000">
              <a:srgbClr val="113D8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63"/>
          <p:cNvSpPr txBox="1">
            <a:spLocks noGrp="1"/>
          </p:cNvSpPr>
          <p:nvPr>
            <p:ph type="body" idx="4294967295"/>
          </p:nvPr>
        </p:nvSpPr>
        <p:spPr>
          <a:xfrm>
            <a:off x="8998025" y="644325"/>
            <a:ext cx="1520100" cy="34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39700" marR="139700" lvl="0" indent="0" algn="just" rtl="0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7" name="Google Shape;73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9922" y="4456268"/>
            <a:ext cx="482075" cy="528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1545" y="446298"/>
            <a:ext cx="482075" cy="52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52825" y="3748447"/>
            <a:ext cx="245950" cy="34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10849" y="3801326"/>
            <a:ext cx="245950" cy="342676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63"/>
          <p:cNvSpPr txBox="1">
            <a:spLocks noGrp="1"/>
          </p:cNvSpPr>
          <p:nvPr>
            <p:ph type="title" idx="4294967295"/>
          </p:nvPr>
        </p:nvSpPr>
        <p:spPr>
          <a:xfrm>
            <a:off x="753150" y="1166225"/>
            <a:ext cx="3701400" cy="22593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3620">
                <a:solidFill>
                  <a:srgbClr val="FFFFFF"/>
                </a:solidFill>
              </a:rPr>
              <a:t>VIAS </a:t>
            </a:r>
            <a:endParaRPr sz="362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3620">
                <a:solidFill>
                  <a:srgbClr val="FFFFFF"/>
                </a:solidFill>
              </a:rPr>
              <a:t>DE </a:t>
            </a:r>
            <a:endParaRPr sz="362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3620">
                <a:solidFill>
                  <a:srgbClr val="FFFFFF"/>
                </a:solidFill>
              </a:rPr>
              <a:t>ACESSO </a:t>
            </a:r>
            <a:endParaRPr sz="362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3620">
                <a:solidFill>
                  <a:srgbClr val="FFFFFF"/>
                </a:solidFill>
              </a:rPr>
              <a:t>ABERTO</a:t>
            </a:r>
            <a:endParaRPr sz="3620">
              <a:solidFill>
                <a:srgbClr val="FFFFFF"/>
              </a:solidFill>
            </a:endParaRPr>
          </a:p>
        </p:txBody>
      </p:sp>
      <p:pic>
        <p:nvPicPr>
          <p:cNvPr id="742" name="Google Shape;742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22705" y="2045304"/>
            <a:ext cx="2219340" cy="11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6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90680" y="2449022"/>
            <a:ext cx="145275" cy="4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6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45678" y="1666188"/>
            <a:ext cx="773400" cy="9055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5" name="Google Shape;745;p63"/>
          <p:cNvGrpSpPr/>
          <p:nvPr/>
        </p:nvGrpSpPr>
        <p:grpSpPr>
          <a:xfrm>
            <a:off x="183636" y="968749"/>
            <a:ext cx="4821849" cy="2767557"/>
            <a:chOff x="1177450" y="241631"/>
            <a:chExt cx="6173152" cy="3616776"/>
          </a:xfrm>
        </p:grpSpPr>
        <p:sp>
          <p:nvSpPr>
            <p:cNvPr id="746" name="Google Shape;746;p63"/>
            <p:cNvSpPr/>
            <p:nvPr/>
          </p:nvSpPr>
          <p:spPr>
            <a:xfrm>
              <a:off x="1682275" y="241631"/>
              <a:ext cx="5161606" cy="3454973"/>
            </a:xfrm>
            <a:custGeom>
              <a:avLst/>
              <a:gdLst/>
              <a:ahLst/>
              <a:cxnLst/>
              <a:rect l="l" t="t" r="r" b="b"/>
              <a:pathLst>
                <a:path w="5161606" h="3454973" extrusionOk="0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gradFill>
              <a:gsLst>
                <a:gs pos="0">
                  <a:srgbClr val="0A2F9E"/>
                </a:gs>
                <a:gs pos="100000">
                  <a:srgbClr val="050060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63"/>
            <p:cNvSpPr/>
            <p:nvPr/>
          </p:nvSpPr>
          <p:spPr>
            <a:xfrm>
              <a:off x="1177450" y="3763229"/>
              <a:ext cx="6173152" cy="95178"/>
            </a:xfrm>
            <a:custGeom>
              <a:avLst/>
              <a:gdLst/>
              <a:ahLst/>
              <a:cxnLst/>
              <a:rect l="l" t="t" r="r" b="b"/>
              <a:pathLst>
                <a:path w="6173152" h="95178" extrusionOk="0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500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63"/>
            <p:cNvSpPr/>
            <p:nvPr/>
          </p:nvSpPr>
          <p:spPr>
            <a:xfrm>
              <a:off x="1177450" y="3687086"/>
              <a:ext cx="6172200" cy="76142"/>
            </a:xfrm>
            <a:custGeom>
              <a:avLst/>
              <a:gdLst/>
              <a:ahLst/>
              <a:cxnLst/>
              <a:rect l="l" t="t" r="r" b="b"/>
              <a:pathLst>
                <a:path w="6172200" h="76142" extrusionOk="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3F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63"/>
            <p:cNvSpPr/>
            <p:nvPr/>
          </p:nvSpPr>
          <p:spPr>
            <a:xfrm>
              <a:off x="3806350" y="3687086"/>
              <a:ext cx="903922" cy="47589"/>
            </a:xfrm>
            <a:custGeom>
              <a:avLst/>
              <a:gdLst/>
              <a:ahLst/>
              <a:cxnLst/>
              <a:rect l="l" t="t" r="r" b="b"/>
              <a:pathLst>
                <a:path w="903922" h="47589" extrusionOk="0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500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0" name="Google Shape;750;p63"/>
          <p:cNvGrpSpPr/>
          <p:nvPr/>
        </p:nvGrpSpPr>
        <p:grpSpPr>
          <a:xfrm rot="476302">
            <a:off x="3854555" y="2737699"/>
            <a:ext cx="364971" cy="444271"/>
            <a:chOff x="584925" y="922575"/>
            <a:chExt cx="415200" cy="502525"/>
          </a:xfrm>
        </p:grpSpPr>
        <p:sp>
          <p:nvSpPr>
            <p:cNvPr id="751" name="Google Shape;751;p63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63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63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64"/>
          <p:cNvSpPr txBox="1">
            <a:spLocks noGrp="1"/>
          </p:cNvSpPr>
          <p:nvPr>
            <p:ph type="title" idx="4294967295"/>
          </p:nvPr>
        </p:nvSpPr>
        <p:spPr>
          <a:xfrm>
            <a:off x="344925" y="243800"/>
            <a:ext cx="3622800" cy="35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0"/>
              <a:t>Vias de acesso aberto</a:t>
            </a:r>
            <a:endParaRPr sz="2500" b="0"/>
          </a:p>
        </p:txBody>
      </p:sp>
      <p:sp>
        <p:nvSpPr>
          <p:cNvPr id="759" name="Google Shape;759;p6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39</a:t>
            </a:fld>
            <a:endParaRPr/>
          </a:p>
        </p:txBody>
      </p:sp>
      <p:grpSp>
        <p:nvGrpSpPr>
          <p:cNvPr id="760" name="Google Shape;760;p64"/>
          <p:cNvGrpSpPr/>
          <p:nvPr/>
        </p:nvGrpSpPr>
        <p:grpSpPr>
          <a:xfrm>
            <a:off x="3967721" y="169256"/>
            <a:ext cx="548709" cy="506684"/>
            <a:chOff x="2583325" y="2972875"/>
            <a:chExt cx="462850" cy="445750"/>
          </a:xfrm>
        </p:grpSpPr>
        <p:sp>
          <p:nvSpPr>
            <p:cNvPr id="761" name="Google Shape;761;p64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64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3" name="Google Shape;763;p64"/>
          <p:cNvSpPr txBox="1"/>
          <p:nvPr/>
        </p:nvSpPr>
        <p:spPr>
          <a:xfrm>
            <a:off x="3072000" y="964375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EFEFEF"/>
                </a:solidFill>
                <a:latin typeface="Lexend Deca"/>
                <a:ea typeface="Lexend Deca"/>
                <a:cs typeface="Lexend Deca"/>
                <a:sym typeface="Lexend Deca"/>
              </a:rPr>
              <a:t>VIA DOURADA</a:t>
            </a:r>
            <a:endParaRPr sz="2300">
              <a:solidFill>
                <a:srgbClr val="EFEFE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764" name="Google Shape;764;p64"/>
          <p:cNvSpPr txBox="1"/>
          <p:nvPr/>
        </p:nvSpPr>
        <p:spPr>
          <a:xfrm>
            <a:off x="203100" y="1617450"/>
            <a:ext cx="87378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600"/>
              <a:buFont typeface="Muli"/>
              <a:buChar char="❖"/>
            </a:pPr>
            <a:r>
              <a:rPr lang="pt-BR" sz="16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O artigo é publicado em uma revista de Acesso Aberto, disponível gratuitamente na web mediante pagamento de uma taxa de publicação do artigo; </a:t>
            </a: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600"/>
              <a:buFont typeface="Muli"/>
              <a:buChar char="❖"/>
            </a:pPr>
            <a:r>
              <a:rPr lang="pt-BR" sz="16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Subsídios saem de agências ou entidades de fomento à pesquisa; </a:t>
            </a: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600"/>
              <a:buFont typeface="Muli"/>
              <a:buChar char="❖"/>
            </a:pPr>
            <a:r>
              <a:rPr lang="pt-BR" sz="16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É permitido que cópias do artigo também sejam arquivadas em outro lugar;</a:t>
            </a: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600"/>
              <a:buFont typeface="Muli"/>
              <a:buChar char="❖"/>
            </a:pPr>
            <a:r>
              <a:rPr lang="pt-BR" sz="16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As revistas de acesso aberto não cobram de leitores ou de bibliotecas, mas seu modelo econômico depende do pagamento de taxas pelo autor. </a:t>
            </a: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USP disponibiliza desconto para publicação</a:t>
            </a: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765" name="Google Shape;765;p64"/>
          <p:cNvSpPr txBox="1"/>
          <p:nvPr/>
        </p:nvSpPr>
        <p:spPr>
          <a:xfrm>
            <a:off x="-11150" y="4769650"/>
            <a:ext cx="7474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CFE2F3"/>
                </a:solidFill>
                <a:latin typeface="Muli"/>
                <a:ea typeface="Muli"/>
                <a:cs typeface="Muli"/>
                <a:sym typeface="Muli"/>
              </a:rPr>
              <a:t>disponível em: https://www.aguia.usp.br/apoio-pesquisador/acesso-aberto-usp/entenda-o-que-e-acesso-aberto/</a:t>
            </a:r>
            <a:endParaRPr sz="1100">
              <a:solidFill>
                <a:srgbClr val="CFE2F3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766" name="Google Shape;766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5608" y="243800"/>
            <a:ext cx="152943" cy="238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65"/>
          <p:cNvSpPr txBox="1">
            <a:spLocks noGrp="1"/>
          </p:cNvSpPr>
          <p:nvPr>
            <p:ph type="title" idx="4294967295"/>
          </p:nvPr>
        </p:nvSpPr>
        <p:spPr>
          <a:xfrm>
            <a:off x="344925" y="243800"/>
            <a:ext cx="3622800" cy="35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0"/>
              <a:t>Vias de acesso aberto</a:t>
            </a:r>
            <a:endParaRPr sz="2500" b="0"/>
          </a:p>
        </p:txBody>
      </p:sp>
      <p:sp>
        <p:nvSpPr>
          <p:cNvPr id="772" name="Google Shape;772;p6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40</a:t>
            </a:fld>
            <a:endParaRPr/>
          </a:p>
        </p:txBody>
      </p:sp>
      <p:grpSp>
        <p:nvGrpSpPr>
          <p:cNvPr id="773" name="Google Shape;773;p65"/>
          <p:cNvGrpSpPr/>
          <p:nvPr/>
        </p:nvGrpSpPr>
        <p:grpSpPr>
          <a:xfrm>
            <a:off x="3967721" y="169256"/>
            <a:ext cx="548709" cy="506684"/>
            <a:chOff x="2583325" y="2972875"/>
            <a:chExt cx="462850" cy="445750"/>
          </a:xfrm>
        </p:grpSpPr>
        <p:sp>
          <p:nvSpPr>
            <p:cNvPr id="774" name="Google Shape;774;p65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65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6" name="Google Shape;776;p65"/>
          <p:cNvSpPr txBox="1"/>
          <p:nvPr/>
        </p:nvSpPr>
        <p:spPr>
          <a:xfrm>
            <a:off x="3072000" y="964375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EFEFEF"/>
                </a:solidFill>
                <a:latin typeface="Lexend Deca"/>
                <a:ea typeface="Lexend Deca"/>
                <a:cs typeface="Lexend Deca"/>
                <a:sym typeface="Lexend Deca"/>
              </a:rPr>
              <a:t>VIA VERDE</a:t>
            </a:r>
            <a:endParaRPr sz="2300">
              <a:solidFill>
                <a:srgbClr val="EFEFE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777" name="Google Shape;777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5608" y="243800"/>
            <a:ext cx="152943" cy="238973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65"/>
          <p:cNvSpPr txBox="1"/>
          <p:nvPr/>
        </p:nvSpPr>
        <p:spPr>
          <a:xfrm>
            <a:off x="344925" y="1690000"/>
            <a:ext cx="57270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600"/>
              <a:buFont typeface="Muli"/>
              <a:buChar char="❖"/>
            </a:pPr>
            <a:r>
              <a:rPr lang="pt-BR" sz="16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O artigo é publicado em qualquer revista; </a:t>
            </a: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600"/>
              <a:buFont typeface="Muli"/>
              <a:buChar char="❖"/>
            </a:pPr>
            <a:r>
              <a:rPr lang="pt-BR" sz="16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O autor retém os direitos autorais e tem permissão para colocar cópias do artigo (às vezes um pre-print ou um post-print) em um repositório ou em seu próprio site;</a:t>
            </a: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600"/>
              <a:buFont typeface="Muli"/>
              <a:buChar char="❖"/>
            </a:pPr>
            <a:r>
              <a:rPr lang="pt-BR" sz="16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Algumas editoras exigem um período de embargo antes que o artigo fique em acesso aberto.</a:t>
            </a: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779" name="Google Shape;779;p65"/>
          <p:cNvSpPr txBox="1"/>
          <p:nvPr/>
        </p:nvSpPr>
        <p:spPr>
          <a:xfrm>
            <a:off x="0" y="4769650"/>
            <a:ext cx="8997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CFE2F3"/>
                </a:solidFill>
                <a:latin typeface="Muli"/>
                <a:ea typeface="Muli"/>
                <a:cs typeface="Muli"/>
                <a:sym typeface="Muli"/>
              </a:rPr>
              <a:t>disponível em: https://www.aguia.usp.br/apoio-pesquisador/acesso-aberto-usp/entenda-o-que-e-acesso-aberto/</a:t>
            </a:r>
            <a:endParaRPr sz="1100">
              <a:solidFill>
                <a:srgbClr val="CFE2F3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780" name="Google Shape;780;p65"/>
          <p:cNvSpPr txBox="1"/>
          <p:nvPr/>
        </p:nvSpPr>
        <p:spPr>
          <a:xfrm>
            <a:off x="5042550" y="799025"/>
            <a:ext cx="269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781" name="Google Shape;781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63271" y="2767823"/>
            <a:ext cx="192950" cy="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7891" y="3666499"/>
            <a:ext cx="586835" cy="6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1297" y="799024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6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82750" y="1531300"/>
            <a:ext cx="284208" cy="353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90517" y="1608795"/>
            <a:ext cx="284208" cy="353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66"/>
          <p:cNvSpPr txBox="1">
            <a:spLocks noGrp="1"/>
          </p:cNvSpPr>
          <p:nvPr>
            <p:ph type="title" idx="4294967295"/>
          </p:nvPr>
        </p:nvSpPr>
        <p:spPr>
          <a:xfrm>
            <a:off x="344925" y="243800"/>
            <a:ext cx="3622800" cy="35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0"/>
              <a:t>Vias de acesso aberto</a:t>
            </a:r>
            <a:endParaRPr sz="2500" b="0"/>
          </a:p>
        </p:txBody>
      </p:sp>
      <p:sp>
        <p:nvSpPr>
          <p:cNvPr id="791" name="Google Shape;791;p6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41</a:t>
            </a:fld>
            <a:endParaRPr/>
          </a:p>
        </p:txBody>
      </p:sp>
      <p:grpSp>
        <p:nvGrpSpPr>
          <p:cNvPr id="792" name="Google Shape;792;p66"/>
          <p:cNvGrpSpPr/>
          <p:nvPr/>
        </p:nvGrpSpPr>
        <p:grpSpPr>
          <a:xfrm>
            <a:off x="3967721" y="169256"/>
            <a:ext cx="548709" cy="506684"/>
            <a:chOff x="2583325" y="2972875"/>
            <a:chExt cx="462850" cy="445750"/>
          </a:xfrm>
        </p:grpSpPr>
        <p:sp>
          <p:nvSpPr>
            <p:cNvPr id="793" name="Google Shape;793;p66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66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5" name="Google Shape;795;p66"/>
          <p:cNvSpPr txBox="1"/>
          <p:nvPr/>
        </p:nvSpPr>
        <p:spPr>
          <a:xfrm>
            <a:off x="3072000" y="964375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EFEFEF"/>
                </a:solidFill>
                <a:latin typeface="Lexend Deca"/>
                <a:ea typeface="Lexend Deca"/>
                <a:cs typeface="Lexend Deca"/>
                <a:sym typeface="Lexend Deca"/>
              </a:rPr>
              <a:t>VIA HÍBRIDA</a:t>
            </a:r>
            <a:endParaRPr sz="2300">
              <a:solidFill>
                <a:srgbClr val="EFEFE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796" name="Google Shape;796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5608" y="243800"/>
            <a:ext cx="152943" cy="238973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66"/>
          <p:cNvSpPr txBox="1"/>
          <p:nvPr/>
        </p:nvSpPr>
        <p:spPr>
          <a:xfrm>
            <a:off x="344925" y="1791600"/>
            <a:ext cx="5744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600"/>
              <a:buFont typeface="Muli"/>
              <a:buChar char="❖"/>
            </a:pPr>
            <a:r>
              <a:rPr lang="pt-BR" sz="16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As revistas fornecem acesso aberto apenas para alguns artigos individuais para os quais os autores pagaram uma taxa de publicação.</a:t>
            </a: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798" name="Google Shape;798;p66"/>
          <p:cNvSpPr txBox="1"/>
          <p:nvPr/>
        </p:nvSpPr>
        <p:spPr>
          <a:xfrm>
            <a:off x="-40075" y="4762000"/>
            <a:ext cx="8997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rgbClr val="CFE2F3"/>
                </a:solidFill>
                <a:latin typeface="Muli"/>
                <a:ea typeface="Muli"/>
                <a:cs typeface="Muli"/>
                <a:sym typeface="Muli"/>
              </a:rPr>
              <a:t>disponível em: https://www.aguia.usp.br/apoio-pesquisador/acesso-aberto-usp/entenda-o-que-e-acesso-aberto/</a:t>
            </a:r>
            <a:endParaRPr sz="1100">
              <a:solidFill>
                <a:srgbClr val="CFE2F3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799" name="Google Shape;799;p66"/>
          <p:cNvPicPr preferRelativeResize="0"/>
          <p:nvPr/>
        </p:nvPicPr>
        <p:blipFill>
          <a:blip r:embed="rId4">
            <a:alphaModFix amt="78000"/>
          </a:blip>
          <a:stretch>
            <a:fillRect/>
          </a:stretch>
        </p:blipFill>
        <p:spPr>
          <a:xfrm>
            <a:off x="2663639" y="3224225"/>
            <a:ext cx="1106975" cy="110205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66"/>
          <p:cNvSpPr txBox="1"/>
          <p:nvPr/>
        </p:nvSpPr>
        <p:spPr>
          <a:xfrm>
            <a:off x="5042550" y="799025"/>
            <a:ext cx="269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801" name="Google Shape;801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3271" y="2767823"/>
            <a:ext cx="192950" cy="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87891" y="3666499"/>
            <a:ext cx="586835" cy="6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6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71297" y="799024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6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82750" y="1531300"/>
            <a:ext cx="284208" cy="353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6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90517" y="1608795"/>
            <a:ext cx="284208" cy="353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67"/>
          <p:cNvSpPr txBox="1">
            <a:spLocks noGrp="1"/>
          </p:cNvSpPr>
          <p:nvPr>
            <p:ph type="title" idx="4294967295"/>
          </p:nvPr>
        </p:nvSpPr>
        <p:spPr>
          <a:xfrm>
            <a:off x="344925" y="243800"/>
            <a:ext cx="3622800" cy="35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0"/>
              <a:t>Vias de acesso aberto</a:t>
            </a:r>
            <a:endParaRPr sz="2500" b="0"/>
          </a:p>
        </p:txBody>
      </p:sp>
      <p:sp>
        <p:nvSpPr>
          <p:cNvPr id="811" name="Google Shape;811;p6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42</a:t>
            </a:fld>
            <a:endParaRPr/>
          </a:p>
        </p:txBody>
      </p:sp>
      <p:grpSp>
        <p:nvGrpSpPr>
          <p:cNvPr id="812" name="Google Shape;812;p67"/>
          <p:cNvGrpSpPr/>
          <p:nvPr/>
        </p:nvGrpSpPr>
        <p:grpSpPr>
          <a:xfrm>
            <a:off x="3967721" y="169256"/>
            <a:ext cx="548709" cy="506684"/>
            <a:chOff x="2583325" y="2972875"/>
            <a:chExt cx="462850" cy="445750"/>
          </a:xfrm>
        </p:grpSpPr>
        <p:sp>
          <p:nvSpPr>
            <p:cNvPr id="813" name="Google Shape;813;p67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67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5" name="Google Shape;815;p67"/>
          <p:cNvSpPr txBox="1"/>
          <p:nvPr/>
        </p:nvSpPr>
        <p:spPr>
          <a:xfrm>
            <a:off x="3072000" y="964375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EFEFEF"/>
                </a:solidFill>
                <a:latin typeface="Lexend Deca"/>
                <a:ea typeface="Lexend Deca"/>
                <a:cs typeface="Lexend Deca"/>
                <a:sym typeface="Lexend Deca"/>
              </a:rPr>
              <a:t>VIA DIAMANTE</a:t>
            </a:r>
            <a:endParaRPr sz="2300">
              <a:solidFill>
                <a:srgbClr val="EFEFE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816" name="Google Shape;816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5608" y="243800"/>
            <a:ext cx="152943" cy="238973"/>
          </a:xfrm>
          <a:prstGeom prst="rect">
            <a:avLst/>
          </a:prstGeom>
          <a:noFill/>
          <a:ln>
            <a:noFill/>
          </a:ln>
        </p:spPr>
      </p:pic>
      <p:sp>
        <p:nvSpPr>
          <p:cNvPr id="817" name="Google Shape;817;p67"/>
          <p:cNvSpPr txBox="1"/>
          <p:nvPr/>
        </p:nvSpPr>
        <p:spPr>
          <a:xfrm>
            <a:off x="351900" y="1503175"/>
            <a:ext cx="61326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600"/>
              <a:buFont typeface="Muli"/>
              <a:buChar char="❖"/>
            </a:pPr>
            <a:r>
              <a:rPr lang="pt-BR" sz="16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Revistas mantidas por meio de trabalhos voluntários, não havendo cobranças ao autor do periódico.</a:t>
            </a: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600"/>
              <a:buFont typeface="Muli"/>
              <a:buChar char="❖"/>
            </a:pPr>
            <a:r>
              <a:rPr lang="pt-BR" sz="16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Essas revistas são tipicamente dirigidas por associações ou sociedades profissionais e organizações sem fins lucrativos como universidades ou agências governamentais. </a:t>
            </a: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600"/>
              <a:buFont typeface="Muli"/>
              <a:buChar char="❖"/>
            </a:pPr>
            <a:r>
              <a:rPr lang="pt-BR" sz="16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Seu modelo econômico é sustentado a partir de contribuições e doações de membros. </a:t>
            </a: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818" name="Google Shape;818;p67"/>
          <p:cNvSpPr txBox="1"/>
          <p:nvPr/>
        </p:nvSpPr>
        <p:spPr>
          <a:xfrm>
            <a:off x="0" y="4769650"/>
            <a:ext cx="786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CFE2F3"/>
                </a:solidFill>
                <a:latin typeface="Muli"/>
                <a:ea typeface="Muli"/>
                <a:cs typeface="Muli"/>
                <a:sym typeface="Muli"/>
              </a:rPr>
              <a:t>disponível em: https://www.aguia.usp.br/apoio-pesquisador/acesso-aberto-usp/entenda-o-que-e-acesso-aberto/</a:t>
            </a:r>
            <a:endParaRPr sz="1100">
              <a:solidFill>
                <a:srgbClr val="CFE2F3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819" name="Google Shape;819;p67"/>
          <p:cNvSpPr txBox="1"/>
          <p:nvPr/>
        </p:nvSpPr>
        <p:spPr>
          <a:xfrm>
            <a:off x="5042550" y="799025"/>
            <a:ext cx="269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820" name="Google Shape;820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63271" y="2767823"/>
            <a:ext cx="192950" cy="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7891" y="3666499"/>
            <a:ext cx="586835" cy="6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6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1297" y="799024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6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82750" y="1531300"/>
            <a:ext cx="284208" cy="353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90517" y="1608795"/>
            <a:ext cx="284208" cy="353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" name="Google Shape;829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0969" y="2450815"/>
            <a:ext cx="1441149" cy="875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71425" y="1752688"/>
            <a:ext cx="344234" cy="401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1953" y="1840762"/>
            <a:ext cx="344234" cy="401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47850" y="2421196"/>
            <a:ext cx="793954" cy="696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47850" y="2137080"/>
            <a:ext cx="793954" cy="696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6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63327" y="1580114"/>
            <a:ext cx="474300" cy="30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6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80099" y="2043182"/>
            <a:ext cx="606087" cy="4018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6" name="Google Shape;836;p68"/>
          <p:cNvCxnSpPr/>
          <p:nvPr/>
        </p:nvCxnSpPr>
        <p:spPr>
          <a:xfrm>
            <a:off x="7889102" y="3312600"/>
            <a:ext cx="474300" cy="277500"/>
          </a:xfrm>
          <a:prstGeom prst="straightConnector1">
            <a:avLst/>
          </a:prstGeom>
          <a:noFill/>
          <a:ln w="19050" cap="rnd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37" name="Google Shape;837;p68"/>
          <p:cNvCxnSpPr/>
          <p:nvPr/>
        </p:nvCxnSpPr>
        <p:spPr>
          <a:xfrm>
            <a:off x="6345460" y="2187488"/>
            <a:ext cx="399900" cy="233700"/>
          </a:xfrm>
          <a:prstGeom prst="straightConnector1">
            <a:avLst/>
          </a:prstGeom>
          <a:noFill/>
          <a:ln w="19050" cap="rnd" cmpd="sng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838" name="Google Shape;838;p6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10638" y="1828921"/>
            <a:ext cx="136233" cy="4018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9" name="Google Shape;839;p68"/>
          <p:cNvCxnSpPr/>
          <p:nvPr/>
        </p:nvCxnSpPr>
        <p:spPr>
          <a:xfrm flipH="1">
            <a:off x="6147686" y="3402800"/>
            <a:ext cx="669000" cy="391500"/>
          </a:xfrm>
          <a:prstGeom prst="straightConnector1">
            <a:avLst/>
          </a:prstGeom>
          <a:noFill/>
          <a:ln w="19050" cap="rnd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40" name="Google Shape;840;p68"/>
          <p:cNvCxnSpPr/>
          <p:nvPr/>
        </p:nvCxnSpPr>
        <p:spPr>
          <a:xfrm flipH="1">
            <a:off x="7944290" y="2365012"/>
            <a:ext cx="399900" cy="23370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841" name="Google Shape;841;p6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94275" y="3078498"/>
            <a:ext cx="728252" cy="812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6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390481" y="3334823"/>
            <a:ext cx="307177" cy="433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6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657223" y="3450883"/>
            <a:ext cx="307177" cy="433630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68"/>
          <p:cNvSpPr/>
          <p:nvPr/>
        </p:nvSpPr>
        <p:spPr>
          <a:xfrm>
            <a:off x="7276672" y="2041313"/>
            <a:ext cx="136500" cy="345000"/>
          </a:xfrm>
          <a:prstGeom prst="upDownArrow">
            <a:avLst>
              <a:gd name="adj1" fmla="val 50000"/>
              <a:gd name="adj2" fmla="val 50000"/>
            </a:avLst>
          </a:prstGeom>
          <a:gradFill>
            <a:gsLst>
              <a:gs pos="0">
                <a:schemeClr val="accent4"/>
              </a:gs>
              <a:gs pos="100000">
                <a:srgbClr val="00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5" name="Google Shape;845;p68"/>
          <p:cNvSpPr txBox="1"/>
          <p:nvPr/>
        </p:nvSpPr>
        <p:spPr>
          <a:xfrm>
            <a:off x="192875" y="128550"/>
            <a:ext cx="60345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PLANO S </a:t>
            </a:r>
            <a:endParaRPr sz="2600" b="1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programado para entrar em vigor no ano de 2020. </a:t>
            </a:r>
            <a:endParaRPr sz="2500" b="1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846" name="Google Shape;846;p68"/>
          <p:cNvSpPr txBox="1"/>
          <p:nvPr/>
        </p:nvSpPr>
        <p:spPr>
          <a:xfrm>
            <a:off x="192875" y="1389475"/>
            <a:ext cx="55026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"/>
              <a:buChar char="❖"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Os autores mantêm os direitos autorais de sua publicação sem restrições. 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"/>
              <a:buChar char="❖"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Quando aplicável, as taxas de publicação do Acesso Aberto são cobertas pelos financiadores ou universidades, não por pesquisadores individuais. seu financiamento é padronizado e limitado em toda a Europa.  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"/>
              <a:buChar char="❖"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Pesquisadores ficam impedidos de publicar em revistas de impacto que não se alinhem ao plano S.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00A2"/>
            </a:gs>
            <a:gs pos="100000">
              <a:srgbClr val="03021E"/>
            </a:gs>
          </a:gsLst>
          <a:lin ang="5400012" scaled="0"/>
        </a:gradFill>
        <a:effectLst/>
      </p:bgPr>
    </p:bg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1" name="Google Shape;851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525" y="285075"/>
            <a:ext cx="7717301" cy="4073650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69"/>
          <p:cNvSpPr txBox="1"/>
          <p:nvPr/>
        </p:nvSpPr>
        <p:spPr>
          <a:xfrm>
            <a:off x="798450" y="4411550"/>
            <a:ext cx="754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</a:rPr>
              <a:t>Disponível em:</a:t>
            </a:r>
            <a:r>
              <a:rPr lang="pt-BR"/>
              <a:t> </a:t>
            </a:r>
            <a:r>
              <a:rPr lang="pt-BR" sz="1100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https://revistapesquisa.fapesp.br/comunicacao-cientifica-sem-barreiras/</a:t>
            </a:r>
            <a:r>
              <a:rPr lang="pt-BR" sz="1100">
                <a:latin typeface="Muli"/>
                <a:ea typeface="Muli"/>
                <a:cs typeface="Muli"/>
                <a:sym typeface="Muli"/>
              </a:rPr>
              <a:t> </a:t>
            </a:r>
            <a:endParaRPr sz="1100"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00A2"/>
            </a:gs>
            <a:gs pos="100000">
              <a:srgbClr val="03021E"/>
            </a:gs>
          </a:gsLst>
          <a:lin ang="5400012" scaled="0"/>
        </a:gradFill>
        <a:effectLst/>
      </p:bgPr>
    </p:bg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7" name="Google Shape;857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450" y="247875"/>
            <a:ext cx="7618774" cy="40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p70"/>
          <p:cNvSpPr txBox="1"/>
          <p:nvPr/>
        </p:nvSpPr>
        <p:spPr>
          <a:xfrm>
            <a:off x="904750" y="4311900"/>
            <a:ext cx="7563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</a:rPr>
              <a:t>Disponível em: </a:t>
            </a:r>
            <a:r>
              <a:rPr lang="pt-BR" sz="1100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https://revistapesquisa.fapesp.br/comunicacao-cientifica-sem-barreiras/</a:t>
            </a:r>
            <a:r>
              <a:rPr lang="pt-BR" sz="1100">
                <a:latin typeface="Muli"/>
                <a:ea typeface="Muli"/>
                <a:cs typeface="Muli"/>
                <a:sym typeface="Muli"/>
              </a:rPr>
              <a:t> </a:t>
            </a:r>
            <a:endParaRPr sz="1100"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3" name="Google Shape;863;p71"/>
          <p:cNvPicPr preferRelativeResize="0"/>
          <p:nvPr/>
        </p:nvPicPr>
        <p:blipFill rotWithShape="1">
          <a:blip r:embed="rId3">
            <a:alphaModFix amt="86000"/>
          </a:blip>
          <a:srcRect l="51906" t="27656" r="22035" b="9172"/>
          <a:stretch/>
        </p:blipFill>
        <p:spPr>
          <a:xfrm flipH="1">
            <a:off x="0" y="0"/>
            <a:ext cx="39598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081445" y="2139821"/>
            <a:ext cx="1099836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7788" y="2498213"/>
            <a:ext cx="1404574" cy="84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8844" y="3905372"/>
            <a:ext cx="142475" cy="4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7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1600" y="541925"/>
            <a:ext cx="388950" cy="24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68" name="Google Shape;868;p71"/>
          <p:cNvSpPr txBox="1">
            <a:spLocks noGrp="1"/>
          </p:cNvSpPr>
          <p:nvPr>
            <p:ph type="body" idx="4294967295"/>
          </p:nvPr>
        </p:nvSpPr>
        <p:spPr>
          <a:xfrm>
            <a:off x="3269775" y="238800"/>
            <a:ext cx="5547600" cy="233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/>
              <a:t>Com a forte pressão de pesquisadores que alegaram perder sua liberdade;</a:t>
            </a:r>
            <a:endParaRPr sz="180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/>
              <a:t>E as editoras, que temiam perder suas receitas...</a:t>
            </a:r>
            <a:endParaRPr sz="180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2100"/>
              <a:t>O </a:t>
            </a:r>
            <a:r>
              <a:rPr lang="pt-BR" sz="2100" b="1">
                <a:latin typeface="Muli"/>
                <a:ea typeface="Muli"/>
                <a:cs typeface="Muli"/>
                <a:sym typeface="Muli"/>
              </a:rPr>
              <a:t>Plano S</a:t>
            </a:r>
            <a:r>
              <a:rPr lang="pt-BR" sz="2100"/>
              <a:t> teve que ser flexibilizado e sua vigência alterada para 2021.</a:t>
            </a:r>
            <a:endParaRPr sz="2100"/>
          </a:p>
        </p:txBody>
      </p:sp>
      <p:sp>
        <p:nvSpPr>
          <p:cNvPr id="869" name="Google Shape;869;p71"/>
          <p:cNvSpPr txBox="1"/>
          <p:nvPr/>
        </p:nvSpPr>
        <p:spPr>
          <a:xfrm>
            <a:off x="3212075" y="2957500"/>
            <a:ext cx="5547600" cy="17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Uma das principais alterações foi o anúncio de que os artigos poderia ser publicado em qualquer modelo de periódico, mesmo que de acesso restrito, desde que a revista garantisse o acesso aberto logo depois da sua publicação. </a:t>
            </a:r>
            <a:endParaRPr sz="1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870" name="Google Shape;870;p7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93429" y="836345"/>
            <a:ext cx="388950" cy="27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41374" y="692098"/>
            <a:ext cx="87426" cy="27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7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4565" y="1311799"/>
            <a:ext cx="354286" cy="4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7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29851" y="3982351"/>
            <a:ext cx="388950" cy="426548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71"/>
          <p:cNvSpPr/>
          <p:nvPr/>
        </p:nvSpPr>
        <p:spPr>
          <a:xfrm>
            <a:off x="5892075" y="2571750"/>
            <a:ext cx="303000" cy="385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FC5E8"/>
          </a:solidFill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00A2"/>
            </a:gs>
            <a:gs pos="100000">
              <a:srgbClr val="03021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72"/>
          <p:cNvSpPr txBox="1">
            <a:spLocks noGrp="1"/>
          </p:cNvSpPr>
          <p:nvPr>
            <p:ph type="body" idx="4294967295"/>
          </p:nvPr>
        </p:nvSpPr>
        <p:spPr>
          <a:xfrm>
            <a:off x="729075" y="641375"/>
            <a:ext cx="3551100" cy="426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latin typeface="Muli"/>
              <a:ea typeface="Muli"/>
              <a:cs typeface="Muli"/>
              <a:sym typeface="Muli"/>
            </a:endParaRPr>
          </a:p>
          <a:p>
            <a:pPr marL="0" lvl="0" indent="45720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/>
              <a:t>Como uma complementação ao plano S, o plano U foca na disponibilização dos dados das pesquisas, em acesso aberto no formato de pré-prints.</a:t>
            </a:r>
            <a:endParaRPr sz="1800"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45720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/>
              <a:t>A principal vantagem do plano U seria que os custos seriam menores do que  no caso dos periódicos que são cobrados os APCs. 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880" name="Google Shape;880;p72"/>
          <p:cNvSpPr txBox="1"/>
          <p:nvPr/>
        </p:nvSpPr>
        <p:spPr>
          <a:xfrm>
            <a:off x="4895600" y="641375"/>
            <a:ext cx="3738000" cy="3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 plano T, seria uma alternativa ao plano S. O que os difere é não ser financiado por APCs, mas sim por taxas de </a:t>
            </a:r>
            <a:r>
              <a:rPr lang="pt-BR" sz="1800" b="1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submissão</a:t>
            </a:r>
            <a:r>
              <a:rPr lang="pt-BR" sz="1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. </a:t>
            </a:r>
            <a:endParaRPr sz="1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No caso se o periódico não for publicado, mas passar pela avaliação dos pares, já seria cobrada a taxa de submissão.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881" name="Google Shape;881;p72"/>
          <p:cNvSpPr txBox="1"/>
          <p:nvPr/>
        </p:nvSpPr>
        <p:spPr>
          <a:xfrm>
            <a:off x="1004625" y="45925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20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PLANO U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82" name="Google Shape;882;p72"/>
          <p:cNvSpPr txBox="1"/>
          <p:nvPr/>
        </p:nvSpPr>
        <p:spPr>
          <a:xfrm>
            <a:off x="5264600" y="413325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20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PLANO T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4E5F5"/>
            </a:gs>
            <a:gs pos="100000">
              <a:srgbClr val="70A4D5"/>
            </a:gs>
          </a:gsLst>
          <a:lin ang="5400012" scaled="0"/>
        </a:gradFill>
        <a:effectLst/>
      </p:bgPr>
    </p:bg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7" name="Google Shape;887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3213" y="879825"/>
            <a:ext cx="9450425" cy="27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888" name="Google Shape;888;p73"/>
          <p:cNvSpPr txBox="1"/>
          <p:nvPr/>
        </p:nvSpPr>
        <p:spPr>
          <a:xfrm>
            <a:off x="1127850" y="4548600"/>
            <a:ext cx="7101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Link para acesso:</a:t>
            </a:r>
            <a:r>
              <a:rPr lang="pt-BR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https://lilacs.bvsalud.org/</a:t>
            </a:r>
            <a:r>
              <a:rPr lang="pt-BR">
                <a:latin typeface="Muli"/>
                <a:ea typeface="Muli"/>
                <a:cs typeface="Muli"/>
                <a:sym typeface="Muli"/>
              </a:rPr>
              <a:t> </a:t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74"/>
          <p:cNvSpPr txBox="1">
            <a:spLocks noGrp="1"/>
          </p:cNvSpPr>
          <p:nvPr>
            <p:ph type="body" idx="4294967295"/>
          </p:nvPr>
        </p:nvSpPr>
        <p:spPr>
          <a:xfrm>
            <a:off x="414425" y="1928775"/>
            <a:ext cx="4697100" cy="27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4000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uli"/>
              <a:buChar char="-"/>
            </a:pPr>
            <a:r>
              <a:rPr lang="pt-BR" sz="2700">
                <a:latin typeface="Muli"/>
                <a:ea typeface="Muli"/>
                <a:cs typeface="Muli"/>
                <a:sym typeface="Muli"/>
              </a:rPr>
              <a:t>26 países;</a:t>
            </a:r>
            <a:endParaRPr sz="2700">
              <a:latin typeface="Muli"/>
              <a:ea typeface="Muli"/>
              <a:cs typeface="Muli"/>
              <a:sym typeface="Muli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uli"/>
              <a:buChar char="-"/>
            </a:pPr>
            <a:r>
              <a:rPr lang="pt-BR" sz="2700">
                <a:latin typeface="Muli"/>
                <a:ea typeface="Muli"/>
                <a:cs typeface="Muli"/>
                <a:sym typeface="Muli"/>
              </a:rPr>
              <a:t>907 periódicos;</a:t>
            </a:r>
            <a:endParaRPr sz="2700">
              <a:latin typeface="Muli"/>
              <a:ea typeface="Muli"/>
              <a:cs typeface="Muli"/>
              <a:sym typeface="Muli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uli"/>
              <a:buChar char="-"/>
            </a:pPr>
            <a:r>
              <a:rPr lang="pt-BR" sz="2700">
                <a:latin typeface="Muli"/>
                <a:ea typeface="Muli"/>
                <a:cs typeface="Muli"/>
                <a:sym typeface="Muli"/>
              </a:rPr>
              <a:t>990 mil registros;</a:t>
            </a:r>
            <a:endParaRPr sz="2700">
              <a:latin typeface="Muli"/>
              <a:ea typeface="Muli"/>
              <a:cs typeface="Muli"/>
              <a:sym typeface="Muli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uli"/>
              <a:buChar char="-"/>
            </a:pPr>
            <a:r>
              <a:rPr lang="pt-BR" sz="2700">
                <a:latin typeface="Muli"/>
                <a:ea typeface="Muli"/>
                <a:cs typeface="Muli"/>
                <a:sym typeface="Muli"/>
              </a:rPr>
              <a:t>543 mil textos completos.</a:t>
            </a:r>
            <a:endParaRPr sz="2700"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894" name="Google Shape;894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5633" y="2160025"/>
            <a:ext cx="1529542" cy="9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0482" y="1726959"/>
            <a:ext cx="1099836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646" y="486773"/>
            <a:ext cx="192950" cy="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9628" y="3582070"/>
            <a:ext cx="282775" cy="3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85491" y="4304024"/>
            <a:ext cx="586835" cy="6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7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09397" y="716399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7953" y="3679370"/>
            <a:ext cx="282775" cy="3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7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85502" y="1726948"/>
            <a:ext cx="457625" cy="5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p74"/>
          <p:cNvSpPr/>
          <p:nvPr/>
        </p:nvSpPr>
        <p:spPr>
          <a:xfrm>
            <a:off x="380350" y="272775"/>
            <a:ext cx="4500600" cy="1322700"/>
          </a:xfrm>
          <a:prstGeom prst="rect">
            <a:avLst/>
          </a:prstGeom>
          <a:solidFill>
            <a:srgbClr val="A4C2F4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03" name="Google Shape;903;p7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4425" y="294825"/>
            <a:ext cx="4432450" cy="127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8" name="Google Shape;908;p75"/>
          <p:cNvPicPr preferRelativeResize="0"/>
          <p:nvPr/>
        </p:nvPicPr>
        <p:blipFill rotWithShape="1">
          <a:blip r:embed="rId3">
            <a:alphaModFix amt="86000"/>
          </a:blip>
          <a:srcRect l="51906" t="27656" r="22035" b="9172"/>
          <a:stretch/>
        </p:blipFill>
        <p:spPr>
          <a:xfrm flipH="1">
            <a:off x="0" y="0"/>
            <a:ext cx="39598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081445" y="2139821"/>
            <a:ext cx="1099836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7788" y="2498213"/>
            <a:ext cx="1404574" cy="84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8844" y="3905372"/>
            <a:ext cx="142475" cy="4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7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1600" y="541925"/>
            <a:ext cx="388950" cy="24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7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93429" y="836345"/>
            <a:ext cx="388950" cy="27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41374" y="692098"/>
            <a:ext cx="87426" cy="27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7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4565" y="1311799"/>
            <a:ext cx="354286" cy="414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6" name="Google Shape;916;p75"/>
          <p:cNvGrpSpPr/>
          <p:nvPr/>
        </p:nvGrpSpPr>
        <p:grpSpPr>
          <a:xfrm rot="1076508">
            <a:off x="7741540" y="232059"/>
            <a:ext cx="860488" cy="869540"/>
            <a:chOff x="2583325" y="2972875"/>
            <a:chExt cx="462850" cy="445750"/>
          </a:xfrm>
        </p:grpSpPr>
        <p:sp>
          <p:nvSpPr>
            <p:cNvPr id="917" name="Google Shape;917;p75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75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9" name="Google Shape;919;p75"/>
          <p:cNvSpPr txBox="1">
            <a:spLocks noGrp="1"/>
          </p:cNvSpPr>
          <p:nvPr>
            <p:ph type="body" idx="4294967295"/>
          </p:nvPr>
        </p:nvSpPr>
        <p:spPr>
          <a:xfrm>
            <a:off x="3375675" y="1099175"/>
            <a:ext cx="4861800" cy="318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2000" b="1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1985</a:t>
            </a:r>
            <a:r>
              <a:rPr lang="pt-BR" sz="20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- Criação da Base de dados de referências bibliográficas LILACS</a:t>
            </a:r>
            <a:endParaRPr sz="20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2000" b="1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2013</a:t>
            </a:r>
            <a:r>
              <a:rPr lang="pt-BR" sz="20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- Anúncio que todas os periódicos da base de dados, publicados a partir dessa data deverão incluir o texto integral do conteúdo integral do artigo em formato eletrónico em acesso aberto.</a:t>
            </a:r>
            <a:endParaRPr sz="20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920" name="Google Shape;920;p75"/>
          <p:cNvGrpSpPr/>
          <p:nvPr/>
        </p:nvGrpSpPr>
        <p:grpSpPr>
          <a:xfrm rot="1276687">
            <a:off x="8066131" y="422851"/>
            <a:ext cx="303170" cy="322892"/>
            <a:chOff x="5983625" y="301625"/>
            <a:chExt cx="403000" cy="395050"/>
          </a:xfrm>
        </p:grpSpPr>
        <p:sp>
          <p:nvSpPr>
            <p:cNvPr id="921" name="Google Shape;921;p75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75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75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75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75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75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75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75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75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75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75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75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75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75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75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75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75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75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75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75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41" name="Google Shape;941;p75"/>
          <p:cNvPicPr preferRelativeResize="0"/>
          <p:nvPr/>
        </p:nvPicPr>
        <p:blipFill>
          <a:blip r:embed="rId10">
            <a:alphaModFix amt="78000"/>
          </a:blip>
          <a:stretch>
            <a:fillRect/>
          </a:stretch>
        </p:blipFill>
        <p:spPr>
          <a:xfrm rot="-824892">
            <a:off x="1899791" y="3786276"/>
            <a:ext cx="1031890" cy="102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6" name="Google Shape;946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1376" y="4032124"/>
            <a:ext cx="186836" cy="298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1871" y="4105773"/>
            <a:ext cx="391975" cy="458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88197" y="1313424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2415" y="4105777"/>
            <a:ext cx="186836" cy="298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7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43073" y="1738430"/>
            <a:ext cx="229553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7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46123" y="2514476"/>
            <a:ext cx="1373125" cy="79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7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38371" y="2158424"/>
            <a:ext cx="188636" cy="609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7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72625" y="919249"/>
            <a:ext cx="321000" cy="210076"/>
          </a:xfrm>
          <a:prstGeom prst="rect">
            <a:avLst/>
          </a:prstGeom>
          <a:noFill/>
          <a:ln>
            <a:noFill/>
          </a:ln>
        </p:spPr>
      </p:pic>
      <p:sp>
        <p:nvSpPr>
          <p:cNvPr id="954" name="Google Shape;954;p76"/>
          <p:cNvSpPr txBox="1">
            <a:spLocks noGrp="1"/>
          </p:cNvSpPr>
          <p:nvPr>
            <p:ph type="subTitle" idx="4294967295"/>
          </p:nvPr>
        </p:nvSpPr>
        <p:spPr>
          <a:xfrm>
            <a:off x="145950" y="428225"/>
            <a:ext cx="6246600" cy="406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655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FEFEF"/>
              </a:buClr>
              <a:buSzPts val="1700"/>
              <a:buFont typeface="Muli"/>
              <a:buChar char="❖"/>
            </a:pPr>
            <a:r>
              <a:rPr lang="pt-BR" sz="17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Base de dados especializada na área da saúde;</a:t>
            </a:r>
            <a:endParaRPr sz="17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34290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7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6550" algn="just" rtl="0">
              <a:spcBef>
                <a:spcPts val="1200"/>
              </a:spcBef>
              <a:spcAft>
                <a:spcPts val="0"/>
              </a:spcAft>
              <a:buClr>
                <a:srgbClr val="EFEFEF"/>
              </a:buClr>
              <a:buSzPts val="1700"/>
              <a:buFont typeface="Muli"/>
              <a:buChar char="❖"/>
            </a:pPr>
            <a:r>
              <a:rPr lang="pt-BR" sz="17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Contém registro da produção científica e técnica publicados nos países da América Latina e Caribe;</a:t>
            </a:r>
            <a:endParaRPr sz="17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34290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17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655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FEFEF"/>
              </a:buClr>
              <a:buSzPts val="1700"/>
              <a:buFont typeface="Muli"/>
              <a:buChar char="❖"/>
            </a:pPr>
            <a:r>
              <a:rPr lang="pt-BR" sz="17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Utiliza Descritores em Ciências da Saúde, com descritores e sinônimos contextualizados;</a:t>
            </a:r>
            <a:endParaRPr sz="17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34290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7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65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EFEFEF"/>
              </a:buClr>
              <a:buSzPts val="1700"/>
              <a:buFont typeface="Muli"/>
              <a:buChar char="❖"/>
            </a:pPr>
            <a:r>
              <a:rPr lang="pt-BR" sz="1700">
                <a:solidFill>
                  <a:srgbClr val="EFEFEF"/>
                </a:solidFill>
                <a:latin typeface="Muli"/>
                <a:ea typeface="Muli"/>
                <a:cs typeface="Muli"/>
                <a:sym typeface="Muli"/>
              </a:rPr>
              <a:t>Mantida pela </a:t>
            </a:r>
            <a:r>
              <a:rPr lang="pt-BR" sz="1700">
                <a:latin typeface="Muli"/>
                <a:ea typeface="Muli"/>
                <a:cs typeface="Muli"/>
                <a:sym typeface="Muli"/>
              </a:rPr>
              <a:t>organização pan-americana de saúde juntamente com a organização mundial da saúde.</a:t>
            </a:r>
            <a:endParaRPr sz="1700">
              <a:solidFill>
                <a:srgbClr val="EFEFEF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955" name="Google Shape;955;p76"/>
          <p:cNvPicPr preferRelativeResize="0"/>
          <p:nvPr/>
        </p:nvPicPr>
        <p:blipFill rotWithShape="1">
          <a:blip r:embed="rId10">
            <a:alphaModFix amt="85000"/>
          </a:blip>
          <a:srcRect l="29820" r="27736"/>
          <a:stretch/>
        </p:blipFill>
        <p:spPr>
          <a:xfrm>
            <a:off x="5677991" y="236675"/>
            <a:ext cx="558533" cy="60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0" name="Google Shape;960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4792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5" name="Google Shape;965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1" cy="479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0" name="Google Shape;970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1" cy="479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5" name="Google Shape;975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6200"/>
            <a:ext cx="8839199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0" name="Google Shape;98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46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5" name="Google Shape;985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469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0" name="Google Shape;990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838" y="68163"/>
            <a:ext cx="7890324" cy="5007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5" name="Google Shape;995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8025" y="92162"/>
            <a:ext cx="5307949" cy="495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4E5F5"/>
            </a:gs>
            <a:gs pos="100000">
              <a:srgbClr val="70A4D5"/>
            </a:gs>
          </a:gsLst>
          <a:lin ang="5400012" scaled="0"/>
        </a:gradFill>
        <a:effectLst/>
      </p:bgPr>
    </p:bg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85"/>
          <p:cNvSpPr txBox="1"/>
          <p:nvPr/>
        </p:nvSpPr>
        <p:spPr>
          <a:xfrm>
            <a:off x="545350" y="2714275"/>
            <a:ext cx="7138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lt1"/>
              </a:solidFill>
            </a:endParaRPr>
          </a:p>
        </p:txBody>
      </p:sp>
      <p:pic>
        <p:nvPicPr>
          <p:cNvPr id="1001" name="Google Shape;1001;p85"/>
          <p:cNvPicPr preferRelativeResize="0"/>
          <p:nvPr/>
        </p:nvPicPr>
        <p:blipFill>
          <a:blip r:embed="rId3">
            <a:alphaModFix amt="91000"/>
          </a:blip>
          <a:stretch>
            <a:fillRect/>
          </a:stretch>
        </p:blipFill>
        <p:spPr>
          <a:xfrm>
            <a:off x="165425" y="841125"/>
            <a:ext cx="8813150" cy="28740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2" name="Google Shape;1002;p85"/>
          <p:cNvSpPr txBox="1"/>
          <p:nvPr/>
        </p:nvSpPr>
        <p:spPr>
          <a:xfrm>
            <a:off x="979125" y="4474225"/>
            <a:ext cx="736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Muli"/>
                <a:ea typeface="Muli"/>
                <a:cs typeface="Muli"/>
                <a:sym typeface="Muli"/>
              </a:rPr>
              <a:t>Link para acesso: </a:t>
            </a:r>
            <a:r>
              <a:rPr lang="pt-BR" u="sng">
                <a:solidFill>
                  <a:schemeClr val="hlink"/>
                </a:solidFill>
                <a:latin typeface="Muli"/>
                <a:ea typeface="Muli"/>
                <a:cs typeface="Muli"/>
                <a:sym typeface="Muli"/>
                <a:hlinkClick r:id="rId4"/>
              </a:rPr>
              <a:t>https://brapci.inf.br/</a:t>
            </a:r>
            <a:r>
              <a:rPr lang="pt-BR">
                <a:latin typeface="Muli"/>
                <a:ea typeface="Muli"/>
                <a:cs typeface="Muli"/>
                <a:sym typeface="Muli"/>
              </a:rPr>
              <a:t> </a:t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7" name="Google Shape;1007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2858" y="2160025"/>
            <a:ext cx="1529542" cy="9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97707" y="1726959"/>
            <a:ext cx="1099836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40046" y="486761"/>
            <a:ext cx="192950" cy="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7551" y="4059699"/>
            <a:ext cx="202016" cy="276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8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66375" y="4497050"/>
            <a:ext cx="288600" cy="3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p8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67772" y="551074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p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9235" y="4127896"/>
            <a:ext cx="202016" cy="276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4" name="Google Shape;1014;p8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62751" y="1437789"/>
            <a:ext cx="202025" cy="221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5" name="Google Shape;1015;p8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503302" y="311915"/>
            <a:ext cx="3943548" cy="9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86"/>
          <p:cNvSpPr txBox="1"/>
          <p:nvPr/>
        </p:nvSpPr>
        <p:spPr>
          <a:xfrm>
            <a:off x="245125" y="1289200"/>
            <a:ext cx="6459900" cy="3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000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uli"/>
              <a:buChar char="-"/>
            </a:pPr>
            <a:r>
              <a:rPr lang="pt-BR" sz="27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954 fascículos;</a:t>
            </a:r>
            <a:endParaRPr sz="27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uli"/>
              <a:buChar char="-"/>
            </a:pPr>
            <a:r>
              <a:rPr lang="pt-BR" sz="27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19.255 textos;</a:t>
            </a:r>
            <a:endParaRPr sz="27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uli"/>
              <a:buChar char="-"/>
            </a:pPr>
            <a:r>
              <a:rPr lang="pt-BR" sz="27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70 periódicos nacionais; </a:t>
            </a:r>
            <a:endParaRPr sz="27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uli"/>
              <a:buChar char="-"/>
            </a:pPr>
            <a:r>
              <a:rPr lang="pt-BR" sz="27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16 periódicos internacionais;</a:t>
            </a:r>
            <a:endParaRPr sz="27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uli"/>
              <a:buChar char="-"/>
            </a:pPr>
            <a:r>
              <a:rPr lang="pt-BR" sz="27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Acervo de Publicações Brasileiras em Ciência da Informação Mantido pela UFRGS e UFPR.</a:t>
            </a:r>
            <a:endParaRPr sz="2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1017" name="Google Shape;1017;p86"/>
          <p:cNvGrpSpPr/>
          <p:nvPr/>
        </p:nvGrpSpPr>
        <p:grpSpPr>
          <a:xfrm rot="360764">
            <a:off x="4392208" y="1524268"/>
            <a:ext cx="567211" cy="607528"/>
            <a:chOff x="584925" y="922575"/>
            <a:chExt cx="415200" cy="502525"/>
          </a:xfrm>
        </p:grpSpPr>
        <p:sp>
          <p:nvSpPr>
            <p:cNvPr id="1018" name="Google Shape;1018;p86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86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86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Google Shape;1025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242420" y="1041846"/>
            <a:ext cx="1099836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8763" y="1400238"/>
            <a:ext cx="1404574" cy="84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500" y="582875"/>
            <a:ext cx="388950" cy="24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0829" y="2115820"/>
            <a:ext cx="388950" cy="27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8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8774" y="1971573"/>
            <a:ext cx="87426" cy="270554"/>
          </a:xfrm>
          <a:prstGeom prst="rect">
            <a:avLst/>
          </a:prstGeom>
          <a:noFill/>
          <a:ln>
            <a:noFill/>
          </a:ln>
        </p:spPr>
      </p:pic>
      <p:sp>
        <p:nvSpPr>
          <p:cNvPr id="1030" name="Google Shape;1030;p87"/>
          <p:cNvSpPr txBox="1">
            <a:spLocks noGrp="1"/>
          </p:cNvSpPr>
          <p:nvPr>
            <p:ph type="body" idx="4294967295"/>
          </p:nvPr>
        </p:nvSpPr>
        <p:spPr>
          <a:xfrm>
            <a:off x="3078475" y="541125"/>
            <a:ext cx="5378700" cy="170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45720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600">
                <a:latin typeface="Muli"/>
                <a:ea typeface="Muli"/>
                <a:cs typeface="Muli"/>
                <a:sym typeface="Muli"/>
              </a:rPr>
              <a:t>A ideia inicial BRAPCI surgiu na concepção do projeto de pós-doutorado da professora Leilah Santiago Bufrem, em 1995, com o objetivo de desenvolver um repertório representativo da produção científica do Brasil e da Espanha. Ela teve o apoio de professores na Universidade de Madrid e na UFPR.</a:t>
            </a:r>
            <a:endParaRPr sz="1600"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1300"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500">
              <a:solidFill>
                <a:srgbClr val="212529"/>
              </a:solidFill>
              <a:highlight>
                <a:srgbClr val="FFFFFF"/>
              </a:highlight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500">
              <a:solidFill>
                <a:srgbClr val="212529"/>
              </a:solidFill>
              <a:highlight>
                <a:srgbClr val="FFFFFF"/>
              </a:highlight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031" name="Google Shape;1031;p87"/>
          <p:cNvSpPr txBox="1"/>
          <p:nvPr/>
        </p:nvSpPr>
        <p:spPr>
          <a:xfrm>
            <a:off x="553650" y="2709450"/>
            <a:ext cx="8036700" cy="22071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Atualmente</a:t>
            </a:r>
            <a:r>
              <a:rPr lang="pt-BR" sz="1600" i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“a Brapci é uma base de dados cujas condições de efetivação de pesquisas a situam como paradigmática, graças ao desenvolvimento do seu modelo, marcado pelo contínuo aperfeiçoamento na sistematização e organização da literatura periódica da área, em prol da localização e obtenção de artigos de periódicos científicos da área de Ciência da Informação (CI), oferecendo suporte à pesquisa, à organização e à análise de dados.” </a:t>
            </a:r>
            <a:endParaRPr sz="1600" i="1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600" i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(BUFREM; et al., 2010)</a:t>
            </a:r>
            <a:endParaRPr sz="500"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032" name="Google Shape;1032;p8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13551" y="178499"/>
            <a:ext cx="558725" cy="654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3" name="Google Shape;1033;p87"/>
          <p:cNvSpPr/>
          <p:nvPr/>
        </p:nvSpPr>
        <p:spPr>
          <a:xfrm>
            <a:off x="388550" y="4648311"/>
            <a:ext cx="353565" cy="458445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4" name="Google Shape;1034;p87"/>
          <p:cNvSpPr/>
          <p:nvPr/>
        </p:nvSpPr>
        <p:spPr>
          <a:xfrm>
            <a:off x="8500522" y="2462561"/>
            <a:ext cx="261941" cy="458445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5" name="Google Shape;1035;p87"/>
          <p:cNvGrpSpPr/>
          <p:nvPr/>
        </p:nvGrpSpPr>
        <p:grpSpPr>
          <a:xfrm>
            <a:off x="8500522" y="4648288"/>
            <a:ext cx="408558" cy="397475"/>
            <a:chOff x="2583325" y="2972875"/>
            <a:chExt cx="462850" cy="445750"/>
          </a:xfrm>
        </p:grpSpPr>
        <p:sp>
          <p:nvSpPr>
            <p:cNvPr id="1036" name="Google Shape;1036;p87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87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Google Shape;1042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1" cy="473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7" name="Google Shape;1047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48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2" name="Google Shape;1052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57550"/>
            <a:ext cx="8839201" cy="335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7" name="Google Shape;1057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3346" y="1677073"/>
            <a:ext cx="192950" cy="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6216" y="3280749"/>
            <a:ext cx="586835" cy="6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622" y="483024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91"/>
          <p:cNvPicPr preferRelativeResize="0"/>
          <p:nvPr/>
        </p:nvPicPr>
        <p:blipFill rotWithShape="1">
          <a:blip r:embed="rId6">
            <a:alphaModFix amt="86000"/>
          </a:blip>
          <a:srcRect l="51906" t="27656" r="22035" b="9172"/>
          <a:stretch/>
        </p:blipFill>
        <p:spPr>
          <a:xfrm flipH="1">
            <a:off x="0" y="0"/>
            <a:ext cx="39598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5596" y="2784673"/>
            <a:ext cx="192950" cy="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791" y="3791349"/>
            <a:ext cx="586835" cy="6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9547" y="304749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9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417001" y="1393376"/>
            <a:ext cx="843325" cy="845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9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79450" y="556501"/>
            <a:ext cx="319609" cy="348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9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00641" y="632940"/>
            <a:ext cx="319609" cy="348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1067;p9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71063" y="152400"/>
            <a:ext cx="560187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B3B3B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92"/>
          <p:cNvSpPr txBox="1">
            <a:spLocks noGrp="1"/>
          </p:cNvSpPr>
          <p:nvPr>
            <p:ph type="title"/>
          </p:nvPr>
        </p:nvSpPr>
        <p:spPr>
          <a:xfrm>
            <a:off x="1881750" y="102900"/>
            <a:ext cx="5380500" cy="40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>
                <a:solidFill>
                  <a:srgbClr val="000000"/>
                </a:solidFill>
              </a:rPr>
              <a:t>Bases de dados de </a:t>
            </a:r>
            <a:r>
              <a:rPr lang="pt-BR" sz="2700">
                <a:solidFill>
                  <a:schemeClr val="accent2"/>
                </a:solidFill>
              </a:rPr>
              <a:t>acesso livre</a:t>
            </a:r>
            <a:r>
              <a:rPr lang="pt-BR" sz="2700">
                <a:solidFill>
                  <a:srgbClr val="000000"/>
                </a:solidFill>
              </a:rPr>
              <a:t> </a:t>
            </a:r>
            <a:endParaRPr sz="2700">
              <a:solidFill>
                <a:srgbClr val="000000"/>
              </a:solidFill>
            </a:endParaRPr>
          </a:p>
        </p:txBody>
      </p:sp>
      <p:sp>
        <p:nvSpPr>
          <p:cNvPr id="1073" name="Google Shape;1073;p92"/>
          <p:cNvSpPr txBox="1"/>
          <p:nvPr/>
        </p:nvSpPr>
        <p:spPr>
          <a:xfrm>
            <a:off x="7017200" y="707225"/>
            <a:ext cx="192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074" name="Google Shape;1074;p92"/>
          <p:cNvSpPr txBox="1"/>
          <p:nvPr/>
        </p:nvSpPr>
        <p:spPr>
          <a:xfrm>
            <a:off x="119400" y="558200"/>
            <a:ext cx="4452600" cy="46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Biblioteca Digital Brasileira de Teses e Dissertações (BDTD)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Biblioteca Digital de Teses e Dissertações - USP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Biblioteca Digital Mundial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Biblioteca Digital de Obras Raras, Especiais e Documentação Histórica da USP (BORE)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Biblioteca Nacional Digital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Brasiliana USP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Cairn.info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Catálogo Coletivo Nacional (CCN)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Conselho Latino-Americano de Ciências Sociais (Clacso)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Diretório Open Access Books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Diretório Open Access Journals - (DOAJ)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Domínio Público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Educa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Enciclopédia Itaú Cultural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Europeana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Free E-books.Net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Gallica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Google Acadêmico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Internet Archive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Knowledge Unlatched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Latin Americanist Research Resources Project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Latindex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Marxists Internet Archive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Michael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Networked Digital Library of Theses and Dissertations</a:t>
            </a:r>
            <a:r>
              <a:rPr lang="pt-BR" sz="9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New York Public Library Digital Gallery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Oapen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Observatório Itaú Cultural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5" name="Google Shape;1075;p92"/>
          <p:cNvSpPr txBox="1"/>
          <p:nvPr/>
        </p:nvSpPr>
        <p:spPr>
          <a:xfrm>
            <a:off x="4619975" y="478550"/>
            <a:ext cx="3141300" cy="47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Old Maps Online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Online Books Page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Open Access Theses and Dissertations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Open Aire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Open Doar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Open Humanities Press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Open Research Library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Open Science Directory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Persée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Portal de Arquivos Abertos da América Latina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Portal de Libros Eletrónicos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Portal de revistas USP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Portal de videoaulas USP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PQDT Open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Project Gutemberg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Project MUSE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Projeto Google Art Project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Publicly Available Database 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Redalyc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Regesta Imperii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Research Papers in Economics (RePEc)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Observatório Itaú Cultural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Sage Open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ScienceOpen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SciELO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SciElo Livros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Standford Encyclopedia of Philosophy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The Open Commons of Phenomenology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u="sng">
                <a:latin typeface="Calibri"/>
                <a:ea typeface="Calibri"/>
                <a:cs typeface="Calibri"/>
                <a:sym typeface="Calibri"/>
                <a:hlinkClick r:id="rId3"/>
              </a:rPr>
              <a:t>Web Gallery of Art</a:t>
            </a:r>
            <a:endParaRPr sz="900" u="sng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0" name="Google Shape;1080;p93"/>
          <p:cNvPicPr preferRelativeResize="0"/>
          <p:nvPr/>
        </p:nvPicPr>
        <p:blipFill>
          <a:blip r:embed="rId3">
            <a:alphaModFix amt="87000"/>
          </a:blip>
          <a:stretch>
            <a:fillRect/>
          </a:stretch>
        </p:blipFill>
        <p:spPr>
          <a:xfrm>
            <a:off x="2617675" y="492075"/>
            <a:ext cx="3532400" cy="2625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1" name="Google Shape;1081;p93"/>
          <p:cNvSpPr txBox="1"/>
          <p:nvPr/>
        </p:nvSpPr>
        <p:spPr>
          <a:xfrm>
            <a:off x="1625675" y="3347500"/>
            <a:ext cx="55164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"Scientific Electronic Library Online é um modelo para a publicação eletrônica cooperativa de periódicos científicos na internet. 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6" name="Google Shape;1086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2858" y="2160025"/>
            <a:ext cx="1529542" cy="9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97707" y="1726959"/>
            <a:ext cx="1099836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40046" y="486761"/>
            <a:ext cx="192950" cy="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7551" y="4059699"/>
            <a:ext cx="202016" cy="276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9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66375" y="4497050"/>
            <a:ext cx="288600" cy="3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9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67772" y="551074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2" name="Google Shape;1092;p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9235" y="4127896"/>
            <a:ext cx="202016" cy="276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9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62751" y="1437789"/>
            <a:ext cx="202025" cy="221560"/>
          </a:xfrm>
          <a:prstGeom prst="rect">
            <a:avLst/>
          </a:prstGeom>
          <a:noFill/>
          <a:ln>
            <a:noFill/>
          </a:ln>
        </p:spPr>
      </p:pic>
      <p:sp>
        <p:nvSpPr>
          <p:cNvPr id="1094" name="Google Shape;1094;p94"/>
          <p:cNvSpPr txBox="1"/>
          <p:nvPr/>
        </p:nvSpPr>
        <p:spPr>
          <a:xfrm>
            <a:off x="73500" y="145325"/>
            <a:ext cx="65991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"/>
              <a:buChar char="-"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É uma base de publicação eletrônica cooperativa de periódicos científicos. 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"/>
              <a:buChar char="-"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Possui mais de 920 periódicos e 340 mil artigos  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"/>
              <a:buChar char="-"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Foi desenvolvido para apresentar e viabilizar acesso a literatura científica, especialmente na América Latina e Caribe.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"/>
              <a:buChar char="-"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Apresenta interface amigável que proporciona uma facilidade de busca por artigo, periódico ou área do conhecimento.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"/>
              <a:buChar char="-"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É possível ainda visualizar números e indicadores de acesso, proporcionando informação sobre o impacto, uso e pertinência das publicações.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095" name="Google Shape;1095;p94"/>
          <p:cNvSpPr txBox="1"/>
          <p:nvPr/>
        </p:nvSpPr>
        <p:spPr>
          <a:xfrm>
            <a:off x="677350" y="2829575"/>
            <a:ext cx="5611800" cy="2092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 Modelo SciELO é o produto da cooperação entre: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FAPESP (</a:t>
            </a:r>
            <a:r>
              <a:rPr lang="pt-BR">
                <a:solidFill>
                  <a:schemeClr val="lt1"/>
                </a:solidFill>
                <a:uFill>
                  <a:noFill/>
                </a:uFill>
                <a:latin typeface="Muli"/>
                <a:ea typeface="Muli"/>
                <a:cs typeface="Muli"/>
                <a:sym typeface="Muli"/>
                <a:hlinkClick r:id="rId10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http://www.fapesp.br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) - Fundação de Amparo à Pesquisa do Estado de São Paulo;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BIREME (</a:t>
            </a:r>
            <a:r>
              <a:rPr lang="pt-BR">
                <a:solidFill>
                  <a:schemeClr val="lt1"/>
                </a:solidFill>
                <a:uFill>
                  <a:noFill/>
                </a:uFill>
                <a:latin typeface="Muli"/>
                <a:ea typeface="Muli"/>
                <a:cs typeface="Muli"/>
                <a:sym typeface="Muli"/>
                <a:hlinkClick r:id="rId11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http://www.bireme.br</a:t>
            </a: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) - Centro Latino-Americano e do Caribe de Informação em Ciências da Saúde, instituições nacionais e internacionais relacionadas com a comunicação científica e editores científicos.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95"/>
          <p:cNvSpPr txBox="1">
            <a:spLocks noGrp="1"/>
          </p:cNvSpPr>
          <p:nvPr>
            <p:ph type="title"/>
          </p:nvPr>
        </p:nvSpPr>
        <p:spPr>
          <a:xfrm>
            <a:off x="589700" y="111150"/>
            <a:ext cx="6427500" cy="54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SciELO Citation Index </a:t>
            </a:r>
            <a:endParaRPr/>
          </a:p>
        </p:txBody>
      </p:sp>
      <p:sp>
        <p:nvSpPr>
          <p:cNvPr id="1101" name="Google Shape;1101;p95"/>
          <p:cNvSpPr txBox="1">
            <a:spLocks noGrp="1"/>
          </p:cNvSpPr>
          <p:nvPr>
            <p:ph type="body" idx="1"/>
          </p:nvPr>
        </p:nvSpPr>
        <p:spPr>
          <a:xfrm>
            <a:off x="369300" y="755550"/>
            <a:ext cx="6427500" cy="81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pt-BR" sz="1300">
                <a:latin typeface="Muli"/>
                <a:ea typeface="Muli"/>
                <a:cs typeface="Muli"/>
                <a:sym typeface="Muli"/>
              </a:rPr>
              <a:t>É uma base de dados de referências para artigos publicados em mais de 1.000 periódicos de acesso aberto publicados em doze países:</a:t>
            </a:r>
            <a:endParaRPr sz="1300">
              <a:latin typeface="Muli"/>
              <a:ea typeface="Muli"/>
              <a:cs typeface="Muli"/>
              <a:sym typeface="Muli"/>
            </a:endParaRPr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200">
              <a:latin typeface="Muli"/>
              <a:ea typeface="Muli"/>
              <a:cs typeface="Muli"/>
              <a:sym typeface="Muli"/>
            </a:endParaRPr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102" name="Google Shape;1102;p95"/>
          <p:cNvSpPr txBox="1"/>
          <p:nvPr/>
        </p:nvSpPr>
        <p:spPr>
          <a:xfrm>
            <a:off x="7017200" y="707225"/>
            <a:ext cx="192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1103" name="Google Shape;1103;p95"/>
          <p:cNvGrpSpPr/>
          <p:nvPr/>
        </p:nvGrpSpPr>
        <p:grpSpPr>
          <a:xfrm>
            <a:off x="7319128" y="1890589"/>
            <a:ext cx="922430" cy="1216129"/>
            <a:chOff x="1246775" y="910975"/>
            <a:chExt cx="439650" cy="523900"/>
          </a:xfrm>
        </p:grpSpPr>
        <p:sp>
          <p:nvSpPr>
            <p:cNvPr id="1104" name="Google Shape;1104;p95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95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95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7" name="Google Shape;1107;p95"/>
          <p:cNvSpPr/>
          <p:nvPr/>
        </p:nvSpPr>
        <p:spPr>
          <a:xfrm>
            <a:off x="7546123" y="2224615"/>
            <a:ext cx="578591" cy="548080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8" name="Google Shape;1108;p95"/>
          <p:cNvSpPr txBox="1"/>
          <p:nvPr/>
        </p:nvSpPr>
        <p:spPr>
          <a:xfrm>
            <a:off x="589700" y="3691275"/>
            <a:ext cx="62439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"/>
              <a:buChar char="-"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 base de dados é atualizada por mais de 40.000 novos registros a cada ano.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uli"/>
              <a:buChar char="-"/>
            </a:pPr>
            <a:r>
              <a:rPr lang="pt-BR" sz="1600" b="1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 abrangência começa em: </a:t>
            </a: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2002 até o presente.</a:t>
            </a:r>
            <a:endParaRPr sz="1800"/>
          </a:p>
        </p:txBody>
      </p:sp>
      <p:sp>
        <p:nvSpPr>
          <p:cNvPr id="1109" name="Google Shape;1109;p95"/>
          <p:cNvSpPr txBox="1"/>
          <p:nvPr/>
        </p:nvSpPr>
        <p:spPr>
          <a:xfrm>
            <a:off x="638750" y="1708800"/>
            <a:ext cx="3000000" cy="22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"/>
              <a:buChar char="⬡"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Argentina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"/>
              <a:buChar char="⬡"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Brasil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"/>
              <a:buChar char="⬡"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Chile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"/>
              <a:buChar char="⬡"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Colômbia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"/>
              <a:buChar char="⬡"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Costa Rica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"/>
              <a:buChar char="⬡"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Cuba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110" name="Google Shape;1110;p95"/>
          <p:cNvSpPr txBox="1"/>
          <p:nvPr/>
        </p:nvSpPr>
        <p:spPr>
          <a:xfrm>
            <a:off x="3075100" y="1748213"/>
            <a:ext cx="3000000" cy="16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uli"/>
              <a:buChar char="⬡"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Espanha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uli"/>
              <a:buChar char="⬡"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México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uli"/>
              <a:buChar char="⬡"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Peru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uli"/>
              <a:buChar char="⬡"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Portugal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uli"/>
              <a:buChar char="⬡"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África do Sul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uli"/>
              <a:buChar char="⬡"/>
            </a:pPr>
            <a:r>
              <a:rPr lang="pt-BR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Venezuela</a:t>
            </a:r>
            <a:endParaRPr sz="1600"/>
          </a:p>
        </p:txBody>
      </p:sp>
      <p:pic>
        <p:nvPicPr>
          <p:cNvPr id="1111" name="Google Shape;1111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7200" y="454984"/>
            <a:ext cx="192900" cy="561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2" name="Google Shape;1112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151" y="3889498"/>
            <a:ext cx="427750" cy="50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3" name="Google Shape;1113;p95"/>
          <p:cNvSpPr txBox="1"/>
          <p:nvPr/>
        </p:nvSpPr>
        <p:spPr>
          <a:xfrm>
            <a:off x="589700" y="707225"/>
            <a:ext cx="552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96"/>
          <p:cNvSpPr txBox="1"/>
          <p:nvPr/>
        </p:nvSpPr>
        <p:spPr>
          <a:xfrm>
            <a:off x="7017200" y="707225"/>
            <a:ext cx="192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119" name="Google Shape;1119;p96"/>
          <p:cNvSpPr txBox="1"/>
          <p:nvPr/>
        </p:nvSpPr>
        <p:spPr>
          <a:xfrm>
            <a:off x="326875" y="852825"/>
            <a:ext cx="2437800" cy="30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1600" b="1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Pesquisa em todos os bancos de dados</a:t>
            </a:r>
            <a:endParaRPr sz="1600" b="1" u="sng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 base de dados SciELO é totalmente integrada a Todas as bases de dados para que você execute Todas as bases de dados e encontre registros SciELO.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120" name="Google Shape;1120;p96"/>
          <p:cNvSpPr txBox="1"/>
          <p:nvPr/>
        </p:nvSpPr>
        <p:spPr>
          <a:xfrm>
            <a:off x="3230560" y="771550"/>
            <a:ext cx="2347200" cy="3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1600" b="1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Idiomas</a:t>
            </a:r>
            <a:endParaRPr sz="1600" b="1" u="sng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Todos os dados (inclusive títulos de artigos, resumos e palavras-chave de autor) podem aparecer nas páginas de Resultados e Registro completo em inglês, português ou espanhol.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121" name="Google Shape;1121;p96"/>
          <p:cNvSpPr txBox="1"/>
          <p:nvPr/>
        </p:nvSpPr>
        <p:spPr>
          <a:xfrm>
            <a:off x="5859900" y="1078075"/>
            <a:ext cx="3000000" cy="13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1600" b="1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Diacríticos</a:t>
            </a:r>
            <a:endParaRPr sz="1600" b="1" u="sng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Ao realizar uma pesquisa, você pode pesquisar com ou sem caracteres diacríticos. </a:t>
            </a:r>
            <a:endParaRPr sz="16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1122" name="Google Shape;1122;p96"/>
          <p:cNvGrpSpPr/>
          <p:nvPr/>
        </p:nvGrpSpPr>
        <p:grpSpPr>
          <a:xfrm>
            <a:off x="6680064" y="3040404"/>
            <a:ext cx="1359668" cy="1212262"/>
            <a:chOff x="2583325" y="2972875"/>
            <a:chExt cx="462850" cy="445750"/>
          </a:xfrm>
        </p:grpSpPr>
        <p:sp>
          <p:nvSpPr>
            <p:cNvPr id="1123" name="Google Shape;1123;p96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96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5" name="Google Shape;1125;p96"/>
          <p:cNvGrpSpPr/>
          <p:nvPr/>
        </p:nvGrpSpPr>
        <p:grpSpPr>
          <a:xfrm>
            <a:off x="7102301" y="3258765"/>
            <a:ext cx="515182" cy="488481"/>
            <a:chOff x="3955900" y="2984500"/>
            <a:chExt cx="414000" cy="422525"/>
          </a:xfrm>
        </p:grpSpPr>
        <p:sp>
          <p:nvSpPr>
            <p:cNvPr id="1126" name="Google Shape;1126;p96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96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96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9" name="Google Shape;1129;p96"/>
          <p:cNvSpPr/>
          <p:nvPr/>
        </p:nvSpPr>
        <p:spPr>
          <a:xfrm>
            <a:off x="4959825" y="736564"/>
            <a:ext cx="332204" cy="341518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4" name="Google Shape;1134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950" y="152400"/>
            <a:ext cx="2969906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0300" y="152400"/>
            <a:ext cx="2967191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97"/>
          <p:cNvSpPr/>
          <p:nvPr/>
        </p:nvSpPr>
        <p:spPr>
          <a:xfrm>
            <a:off x="4027788" y="2250150"/>
            <a:ext cx="486000" cy="321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1" name="Google Shape;1141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325" y="152400"/>
            <a:ext cx="5294626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2" name="Google Shape;1142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3346" y="1677073"/>
            <a:ext cx="192950" cy="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3" name="Google Shape;1143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6216" y="3280749"/>
            <a:ext cx="586835" cy="6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4" name="Google Shape;1144;p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20622" y="483024"/>
            <a:ext cx="391975" cy="25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9" name="Google Shape;1149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1055" y="2166700"/>
            <a:ext cx="1618191" cy="9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" name="Google Shape;1150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8357" y="1692971"/>
            <a:ext cx="1163581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1" name="Google Shape;1151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646" y="486773"/>
            <a:ext cx="192950" cy="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2" name="Google Shape;1152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9461" y="3588745"/>
            <a:ext cx="299164" cy="3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3" name="Google Shape;1153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85491" y="4304024"/>
            <a:ext cx="586835" cy="6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9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09397" y="716399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5" name="Google Shape;1155;p9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85502" y="1686285"/>
            <a:ext cx="457625" cy="50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6" name="Google Shape;1156;p9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7175" y="180115"/>
            <a:ext cx="3714301" cy="4783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9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72000" y="176788"/>
            <a:ext cx="4006625" cy="478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99"/>
          <p:cNvSpPr/>
          <p:nvPr/>
        </p:nvSpPr>
        <p:spPr>
          <a:xfrm>
            <a:off x="4572000" y="2881125"/>
            <a:ext cx="4061700" cy="4548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9" name="Google Shape;1159;p99"/>
          <p:cNvSpPr/>
          <p:nvPr/>
        </p:nvSpPr>
        <p:spPr>
          <a:xfrm>
            <a:off x="447175" y="1869350"/>
            <a:ext cx="3714300" cy="2940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4" name="Google Shape;1164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550" y="152400"/>
            <a:ext cx="2926057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5" name="Google Shape;1165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4525" y="189150"/>
            <a:ext cx="293018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166" name="Google Shape;1166;p100"/>
          <p:cNvSpPr/>
          <p:nvPr/>
        </p:nvSpPr>
        <p:spPr>
          <a:xfrm>
            <a:off x="3886755" y="2447700"/>
            <a:ext cx="1152600" cy="321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7" name="Google Shape;1167;p100"/>
          <p:cNvSpPr/>
          <p:nvPr/>
        </p:nvSpPr>
        <p:spPr>
          <a:xfrm>
            <a:off x="826625" y="2332950"/>
            <a:ext cx="2865600" cy="4362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2" name="Google Shape;1172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5633" y="2160025"/>
            <a:ext cx="1529542" cy="9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3" name="Google Shape;1173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0482" y="1726959"/>
            <a:ext cx="1099836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Google Shape;1174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646" y="486773"/>
            <a:ext cx="192950" cy="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5" name="Google Shape;1175;p10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9628" y="3582070"/>
            <a:ext cx="282775" cy="3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Google Shape;1176;p10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85491" y="4304024"/>
            <a:ext cx="586835" cy="6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Google Shape;1177;p10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09397" y="716399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8" name="Google Shape;1178;p10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7953" y="3679370"/>
            <a:ext cx="282775" cy="3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p10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85502" y="1726948"/>
            <a:ext cx="457625" cy="50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0" name="Google Shape;1180;p10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9450" y="146975"/>
            <a:ext cx="2843400" cy="4716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5" name="Google Shape;1185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3346" y="1677073"/>
            <a:ext cx="192950" cy="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6216" y="3280749"/>
            <a:ext cx="586835" cy="6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622" y="483024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102"/>
          <p:cNvPicPr preferRelativeResize="0"/>
          <p:nvPr/>
        </p:nvPicPr>
        <p:blipFill rotWithShape="1">
          <a:blip r:embed="rId6">
            <a:alphaModFix amt="86000"/>
          </a:blip>
          <a:srcRect l="51906" t="27656" r="22035" b="9172"/>
          <a:stretch/>
        </p:blipFill>
        <p:spPr>
          <a:xfrm flipH="1">
            <a:off x="0" y="0"/>
            <a:ext cx="39598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10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70025" y="152400"/>
            <a:ext cx="3573634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5596" y="2784673"/>
            <a:ext cx="192950" cy="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1" name="Google Shape;1191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791" y="3791349"/>
            <a:ext cx="586835" cy="6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2" name="Google Shape;1192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9547" y="304749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Google Shape;1193;p10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417001" y="1393376"/>
            <a:ext cx="843325" cy="845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4" name="Google Shape;1194;p10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79450" y="556501"/>
            <a:ext cx="319609" cy="348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5" name="Google Shape;1195;p10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000641" y="632940"/>
            <a:ext cx="319609" cy="348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0" name="Google Shape;1200;p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475" y="217363"/>
            <a:ext cx="8417300" cy="470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5" name="Google Shape;1205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5633" y="2160025"/>
            <a:ext cx="1529542" cy="9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6" name="Google Shape;1206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0482" y="1726959"/>
            <a:ext cx="1099836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7" name="Google Shape;1207;p1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646" y="486773"/>
            <a:ext cx="192950" cy="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10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9628" y="3582070"/>
            <a:ext cx="282775" cy="3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9" name="Google Shape;1209;p10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85491" y="4304024"/>
            <a:ext cx="586835" cy="6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0" name="Google Shape;1210;p10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09397" y="716399"/>
            <a:ext cx="391975" cy="2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1" name="Google Shape;1211;p10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7953" y="3679370"/>
            <a:ext cx="282775" cy="3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2" name="Google Shape;1212;p10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85502" y="1726948"/>
            <a:ext cx="457625" cy="50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" name="Google Shape;1213;p10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56600" y="152400"/>
            <a:ext cx="278326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" name="Google Shape;1218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600" y="152400"/>
            <a:ext cx="746809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3" name="Google Shape;1223;p106"/>
          <p:cNvPicPr preferRelativeResize="0"/>
          <p:nvPr/>
        </p:nvPicPr>
        <p:blipFill rotWithShape="1">
          <a:blip r:embed="rId3">
            <a:alphaModFix amt="86000"/>
          </a:blip>
          <a:srcRect l="51906" t="27656" r="22035" b="9172"/>
          <a:stretch/>
        </p:blipFill>
        <p:spPr>
          <a:xfrm flipH="1">
            <a:off x="0" y="0"/>
            <a:ext cx="39598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4" name="Google Shape;1224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69170" y="1610209"/>
            <a:ext cx="1099836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5" name="Google Shape;1225;p1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788" y="1983526"/>
            <a:ext cx="1404574" cy="84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10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8669" y="3896172"/>
            <a:ext cx="142475" cy="4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7" name="Google Shape;1227;p10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65505" y="3174600"/>
            <a:ext cx="336945" cy="2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8" name="Google Shape;1228;p106"/>
          <p:cNvSpPr txBox="1">
            <a:spLocks noGrp="1"/>
          </p:cNvSpPr>
          <p:nvPr>
            <p:ph type="title" idx="4294967295"/>
          </p:nvPr>
        </p:nvSpPr>
        <p:spPr>
          <a:xfrm>
            <a:off x="1902450" y="173575"/>
            <a:ext cx="5339100" cy="54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Enciclopédia Itaú Cultural</a:t>
            </a:r>
            <a:endParaRPr/>
          </a:p>
        </p:txBody>
      </p:sp>
      <p:sp>
        <p:nvSpPr>
          <p:cNvPr id="1229" name="Google Shape;1229;p106"/>
          <p:cNvSpPr txBox="1">
            <a:spLocks noGrp="1"/>
          </p:cNvSpPr>
          <p:nvPr>
            <p:ph type="body" idx="4294967295"/>
          </p:nvPr>
        </p:nvSpPr>
        <p:spPr>
          <a:xfrm>
            <a:off x="2677325" y="921675"/>
            <a:ext cx="5947200" cy="121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latin typeface="Muli"/>
                <a:ea typeface="Muli"/>
                <a:cs typeface="Muli"/>
                <a:sym typeface="Muli"/>
              </a:rPr>
              <a:t>O Banco Itaú criou um banco de dados de arte e cultura brasileira. É um espaço para colher informações e cruzar informações sobre a arte e os artistas. Tendo um diálogo matricial e sem fronteiras, é o que exige hoje a arte e a cultura brasileira. É uma enciclopédia que está em constante mutação.</a:t>
            </a:r>
            <a:endParaRPr sz="1300"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D9D9D9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400"/>
              </a:spcBef>
              <a:spcAft>
                <a:spcPts val="0"/>
              </a:spcAft>
              <a:buNone/>
            </a:pPr>
            <a:endParaRPr sz="1300"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400"/>
              </a:spcBef>
              <a:spcAft>
                <a:spcPts val="0"/>
              </a:spcAft>
              <a:buNone/>
            </a:pPr>
            <a:endParaRPr sz="1300"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400"/>
              </a:spcBef>
              <a:spcAft>
                <a:spcPts val="0"/>
              </a:spcAft>
              <a:buNone/>
            </a:pPr>
            <a:endParaRPr sz="1300"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230" name="Google Shape;1230;p106"/>
          <p:cNvSpPr txBox="1"/>
          <p:nvPr/>
        </p:nvSpPr>
        <p:spPr>
          <a:xfrm>
            <a:off x="4385725" y="2271500"/>
            <a:ext cx="3848400" cy="10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É uma obra de referência virtual que reúne informações sobre artes visuais, literatura, teatro, cinema, dança e música produzidos no Brasil.</a:t>
            </a:r>
            <a:endParaRPr/>
          </a:p>
        </p:txBody>
      </p:sp>
      <p:sp>
        <p:nvSpPr>
          <p:cNvPr id="1231" name="Google Shape;1231;p106"/>
          <p:cNvSpPr txBox="1"/>
          <p:nvPr/>
        </p:nvSpPr>
        <p:spPr>
          <a:xfrm>
            <a:off x="3118075" y="3567138"/>
            <a:ext cx="4418100" cy="12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 Acervo Banco Itaú, considerado a maior coleção corporativa de arte da América Latina, é composto de obras de artes visuais, literatura, audiovisual e arte e tecnologia, que totalizam mais de 15 mil itens. </a:t>
            </a:r>
            <a:r>
              <a:rPr lang="pt-BR" sz="1200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rPr>
              <a:t>Atualizado em: 11-06-2021</a:t>
            </a:r>
            <a:endParaRPr/>
          </a:p>
        </p:txBody>
      </p:sp>
      <p:pic>
        <p:nvPicPr>
          <p:cNvPr id="1232" name="Google Shape;1232;p10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2725" y="721676"/>
            <a:ext cx="154190" cy="216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3" name="Google Shape;1233;p10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4484" y="755069"/>
            <a:ext cx="154190" cy="216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4" name="Google Shape;1234;p10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90491" y="4356473"/>
            <a:ext cx="468135" cy="54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" name="Google Shape;1239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1100" y="97300"/>
            <a:ext cx="2794941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5525" y="97300"/>
            <a:ext cx="3780022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1" name="Google Shape;1241;p107"/>
          <p:cNvSpPr/>
          <p:nvPr/>
        </p:nvSpPr>
        <p:spPr>
          <a:xfrm>
            <a:off x="4027788" y="2250150"/>
            <a:ext cx="486000" cy="321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2" name="Google Shape;1242;p107"/>
          <p:cNvSpPr/>
          <p:nvPr/>
        </p:nvSpPr>
        <p:spPr>
          <a:xfrm>
            <a:off x="5033275" y="587825"/>
            <a:ext cx="716400" cy="4134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7" name="Google Shape;1247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775" y="459225"/>
            <a:ext cx="2350150" cy="395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8" name="Google Shape;1248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0125" y="459225"/>
            <a:ext cx="2397965" cy="395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10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7075" y="110225"/>
            <a:ext cx="2809135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250" name="Google Shape;1250;p108"/>
          <p:cNvSpPr/>
          <p:nvPr/>
        </p:nvSpPr>
        <p:spPr>
          <a:xfrm>
            <a:off x="5409850" y="2130875"/>
            <a:ext cx="486000" cy="321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108"/>
          <p:cNvSpPr/>
          <p:nvPr/>
        </p:nvSpPr>
        <p:spPr>
          <a:xfrm>
            <a:off x="6135450" y="358200"/>
            <a:ext cx="716400" cy="4134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6" name="Google Shape;1256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700" y="152400"/>
            <a:ext cx="3699786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7" name="Google Shape;1257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9000" y="189825"/>
            <a:ext cx="2641124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258" name="Google Shape;1258;p109"/>
          <p:cNvSpPr/>
          <p:nvPr/>
        </p:nvSpPr>
        <p:spPr>
          <a:xfrm>
            <a:off x="4610775" y="2250150"/>
            <a:ext cx="486000" cy="321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00A2"/>
            </a:gs>
            <a:gs pos="100000">
              <a:srgbClr val="03021E"/>
            </a:gs>
          </a:gsLst>
          <a:lin ang="5400012" scaled="0"/>
        </a:gradFill>
        <a:effectLst/>
      </p:bgPr>
    </p:bg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3" name="Google Shape;1263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6150" y="97975"/>
            <a:ext cx="3091575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4" name="Google Shape;1264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7600" y="152400"/>
            <a:ext cx="2980525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00A2"/>
            </a:gs>
            <a:gs pos="100000">
              <a:srgbClr val="03021E"/>
            </a:gs>
          </a:gsLst>
          <a:lin ang="5400012" scaled="0"/>
        </a:gradFill>
        <a:effectLst/>
      </p:bgPr>
    </p:bg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" name="Google Shape;1269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24" y="496000"/>
            <a:ext cx="3100900" cy="4283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0" name="Google Shape;1270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3025" y="280988"/>
            <a:ext cx="2501450" cy="458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1" name="Google Shape;1271;p1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5375" y="496000"/>
            <a:ext cx="2973352" cy="428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112"/>
          <p:cNvSpPr txBox="1"/>
          <p:nvPr/>
        </p:nvSpPr>
        <p:spPr>
          <a:xfrm>
            <a:off x="7017200" y="707225"/>
            <a:ext cx="192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277" name="Google Shape;1277;p112"/>
          <p:cNvSpPr txBox="1">
            <a:spLocks noGrp="1"/>
          </p:cNvSpPr>
          <p:nvPr>
            <p:ph type="body" idx="1"/>
          </p:nvPr>
        </p:nvSpPr>
        <p:spPr>
          <a:xfrm>
            <a:off x="424475" y="544700"/>
            <a:ext cx="6069300" cy="36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latin typeface="Muli"/>
                <a:ea typeface="Muli"/>
                <a:cs typeface="Muli"/>
                <a:sym typeface="Muli"/>
              </a:rPr>
              <a:t>«Uma velha tradição e uma nova tecnologia convergiram para tornar possível o aparecimento de um bem público sem precedentes. A velha tradição é a vontade de investigadores e cientistas publicarem os resultados da sua investigação em revistas científicas, sem qualquer remuneração, em prol da investigação e difusão do conhecimento. A nova tecnologia é a Internet. O benefício público que as duas possibilitam é a distribuição eletrónica, a uma escala mundial, da literatura científica publicada em revistas com revisão por pares e o acesso completamente livre e irrestrito a esta literatura por parte de cientistas, investigadores, docentes, estudantes e outros indivíduos interessados. A eliminação de barreiras de acesso à literatura científica ajudará a acelerar a investigação, a enriquecer a educação, a partilhar a aprendizagem entre o rico e o pobre, a tornar esta informação o mais útil possível, e cimentar as bases para uma união da humanidade através do diálogo intelectual e a procura do conhecimento.» </a:t>
            </a:r>
            <a:endParaRPr sz="1400"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Muli"/>
              <a:ea typeface="Muli"/>
              <a:cs typeface="Muli"/>
              <a:sym typeface="Muli"/>
            </a:endParaRPr>
          </a:p>
          <a:p>
            <a:pPr marL="0" lvl="0" indent="0" algn="just" rtl="0">
              <a:spcBef>
                <a:spcPts val="400"/>
              </a:spcBef>
              <a:spcAft>
                <a:spcPts val="0"/>
              </a:spcAft>
              <a:buNone/>
            </a:pPr>
            <a:endParaRPr sz="1400"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400"/>
              </a:spcBef>
              <a:spcAft>
                <a:spcPts val="0"/>
              </a:spcAft>
              <a:buNone/>
            </a:pPr>
            <a:endParaRPr sz="1400">
              <a:latin typeface="Muli"/>
              <a:ea typeface="Muli"/>
              <a:cs typeface="Muli"/>
              <a:sym typeface="Muli"/>
            </a:endParaRPr>
          </a:p>
          <a:p>
            <a:pPr marL="457200" lvl="0" indent="0" algn="just" rtl="0">
              <a:spcBef>
                <a:spcPts val="400"/>
              </a:spcBef>
              <a:spcAft>
                <a:spcPts val="0"/>
              </a:spcAft>
              <a:buNone/>
            </a:pPr>
            <a:endParaRPr sz="1400"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278" name="Google Shape;1278;p112"/>
          <p:cNvSpPr txBox="1"/>
          <p:nvPr/>
        </p:nvSpPr>
        <p:spPr>
          <a:xfrm>
            <a:off x="0" y="4804800"/>
            <a:ext cx="6696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rPr>
              <a:t>Budapest Open Access Initiative (http://www.soros.org/openaccess/read)</a:t>
            </a:r>
            <a:endParaRPr sz="1100">
              <a:solidFill>
                <a:srgbClr val="D9D9D9"/>
              </a:solidFill>
            </a:endParaRPr>
          </a:p>
        </p:txBody>
      </p:sp>
      <p:pic>
        <p:nvPicPr>
          <p:cNvPr id="1279" name="Google Shape;1279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9597" y="477497"/>
            <a:ext cx="628350" cy="629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0" name="Google Shape;1280;p112"/>
          <p:cNvGrpSpPr/>
          <p:nvPr/>
        </p:nvGrpSpPr>
        <p:grpSpPr>
          <a:xfrm>
            <a:off x="6990231" y="737978"/>
            <a:ext cx="246836" cy="338702"/>
            <a:chOff x="584925" y="922575"/>
            <a:chExt cx="415200" cy="502525"/>
          </a:xfrm>
        </p:grpSpPr>
        <p:sp>
          <p:nvSpPr>
            <p:cNvPr id="1281" name="Google Shape;1281;p112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112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112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4" name="Google Shape;1284;p112"/>
          <p:cNvGrpSpPr/>
          <p:nvPr/>
        </p:nvGrpSpPr>
        <p:grpSpPr>
          <a:xfrm rot="-513452">
            <a:off x="6831548" y="2318973"/>
            <a:ext cx="358355" cy="298120"/>
            <a:chOff x="1926350" y="995225"/>
            <a:chExt cx="428650" cy="356600"/>
          </a:xfrm>
        </p:grpSpPr>
        <p:sp>
          <p:nvSpPr>
            <p:cNvPr id="1285" name="Google Shape;1285;p112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112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112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112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9" name="Google Shape;1289;p112"/>
          <p:cNvSpPr/>
          <p:nvPr/>
        </p:nvSpPr>
        <p:spPr>
          <a:xfrm rot="723254">
            <a:off x="8541890" y="2272724"/>
            <a:ext cx="333461" cy="338290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90" name="Google Shape;1290;p112"/>
          <p:cNvPicPr preferRelativeResize="0"/>
          <p:nvPr/>
        </p:nvPicPr>
        <p:blipFill>
          <a:blip r:embed="rId4">
            <a:alphaModFix amt="68000"/>
          </a:blip>
          <a:stretch>
            <a:fillRect/>
          </a:stretch>
        </p:blipFill>
        <p:spPr>
          <a:xfrm>
            <a:off x="6946875" y="3338600"/>
            <a:ext cx="1806375" cy="11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Google Shape;1291;p1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70575" y="1633450"/>
            <a:ext cx="759025" cy="45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2" name="Google Shape;1292;p1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26660" y="1159334"/>
            <a:ext cx="246850" cy="718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00A2"/>
            </a:gs>
            <a:gs pos="100000">
              <a:srgbClr val="03021E"/>
            </a:gs>
          </a:gsLst>
          <a:lin ang="5400012" scaled="0"/>
        </a:gradFill>
        <a:effectLst/>
      </p:bgPr>
    </p:bg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p113"/>
          <p:cNvSpPr txBox="1">
            <a:spLocks noGrp="1"/>
          </p:cNvSpPr>
          <p:nvPr>
            <p:ph type="title" idx="4294967295"/>
          </p:nvPr>
        </p:nvSpPr>
        <p:spPr>
          <a:xfrm rot="-5400000">
            <a:off x="-657550" y="2340450"/>
            <a:ext cx="2273700" cy="462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Referências</a:t>
            </a:r>
            <a:endParaRPr sz="3100"/>
          </a:p>
        </p:txBody>
      </p:sp>
      <p:sp>
        <p:nvSpPr>
          <p:cNvPr id="1298" name="Google Shape;1298;p113"/>
          <p:cNvSpPr txBox="1"/>
          <p:nvPr/>
        </p:nvSpPr>
        <p:spPr>
          <a:xfrm>
            <a:off x="937875" y="252900"/>
            <a:ext cx="8019000" cy="46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Acesso aberto. UNIFESP- Universidade Federal De São Paulo. Disponível em:</a:t>
            </a:r>
            <a:r>
              <a:rPr lang="pt-BR" sz="1100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 https://www.unifesp.br/campus/gua/acesso-aberto/acesso-aberto-na-unifesp/</a:t>
            </a: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. Acesso em 24 jun.2021.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Acesso livre e aberto à informação (democratização) versus direitos autorais. Disponível em:</a:t>
            </a:r>
            <a:r>
              <a:rPr lang="pt-BR" sz="1100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 http://wiki.icmc.usp.br/images/f/fd/SCC0207-Cristina_Grupo07Artigo.pdf</a:t>
            </a: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. Acesso em 22 jun.2021.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Baidu. Disponível em: https://www.baidu.com/. Acesso em: 23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BARWINSKI, Luísa. História do Google. Tecmundo. 2009. Disponível em: https://www.tecmundo.com.br/youtube/2295-historia-do-google.htm. Acesso em: 24 jun. 2021. 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CANALTECH Yahoo! Disponível em: https://canaltech.com.br/empresa/yahoo/ . Acesso em: 27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CARVALHO, Lucas. Google: história, curiosidades e tudo que você precisa saber sobre a empresa. história, curiosidades e tudo que você precisa saber sobre a empresa. Olhar Digital. 2018. Disponível em: https://olhardigital.com.br/noticia/google-historia-curiosidades-e-tudo-que-voce-precisa-saber-sobre-obuscador/80732. Acesso em: 20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CHU, H. Information representation and retrieval in the digital age. 3ª Tiragem, New Jersey: Asist&amp;T, 2007. 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DuckDuckGo. Disponível em: https://duckduckgo.com/. Acesso em: 23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ENCICLOPÉDIA Itaú Cultural de Arte e Cultura Brasileiras. São Paulo: Itaú Cultural, 2021. Disponível em: http://enciclopedia.itaucultural.org.br/.Acesso em: 27 de Jun. 2021. 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00A2"/>
            </a:gs>
            <a:gs pos="100000">
              <a:srgbClr val="03021E"/>
            </a:gs>
          </a:gsLst>
          <a:lin ang="5400012" scaled="0"/>
        </a:gradFill>
        <a:effectLst/>
      </p:bgPr>
    </p:bg>
    <p:spTree>
      <p:nvGrpSpPr>
        <p:cNvPr id="1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p114"/>
          <p:cNvSpPr txBox="1">
            <a:spLocks noGrp="1"/>
          </p:cNvSpPr>
          <p:nvPr>
            <p:ph type="title" idx="4294967295"/>
          </p:nvPr>
        </p:nvSpPr>
        <p:spPr>
          <a:xfrm rot="-5400000">
            <a:off x="-657550" y="2340450"/>
            <a:ext cx="2273700" cy="462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Referências</a:t>
            </a:r>
            <a:endParaRPr sz="3100"/>
          </a:p>
        </p:txBody>
      </p:sp>
      <p:sp>
        <p:nvSpPr>
          <p:cNvPr id="1304" name="Google Shape;1304;p114"/>
          <p:cNvSpPr txBox="1"/>
          <p:nvPr/>
        </p:nvSpPr>
        <p:spPr>
          <a:xfrm>
            <a:off x="826650" y="252900"/>
            <a:ext cx="7972500" cy="46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ENTENDA o que é acesso aberto. AGUIA – Agência USP de Gestão da Informação Acadêmica. Disponível em: </a:t>
            </a:r>
            <a:r>
              <a:rPr lang="pt-BR" sz="1100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https://www.aguia.usp.br/apoio-pesquisador/acesso-aberto-usp/entenda-o-que-e-acesso-aberto/</a:t>
            </a: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. Acesso em: 24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GALLOWAY, Scott. Os quatro: Apple, Amazon, Facebook e Google. São Paulo: Hsm, 2017. 320 p. 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HISTÓRIA DO ACESSO ABERTO- Disponivel em:</a:t>
            </a:r>
            <a:r>
              <a:rPr lang="pt-BR" sz="1100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 </a:t>
            </a:r>
            <a:r>
              <a:rPr lang="pt-BR" sz="1100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https://www.icbas-ff.up.pt/biblioteca//images/pdf/4.pdf</a:t>
            </a:r>
            <a:r>
              <a:rPr lang="pt-BR" sz="1100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. Acesso</a:t>
            </a: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em: 24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LEVY, Steven. Google: a biografia. São Paulo: Universo dos Livros, 2012. 464 p. 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MAGALHÃES, Teresinha Moreira de. O motor de busca Google e o algoritmo PageRank. Revista Eletrônica Fundação Educacional São José, Santos Dumont-MG, v. 6, 06 set. 2015. Disponível em: https://www.fsd.edu.br/wp-content/uploads/2019/12/artigo35-TERESINHA.pdf. Acesso em: 20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MARQUES, Fabricio. Produção científica acessível. Pesquisa FAPESP. 259 ed. Set. 2017. Disponível em: https://revistapesquisa.fapesp.br/producao-cientifica-acessivel/?cat=politica/ . Acesso em: 20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 PLANO S E A REVOLUÇÃO DO ACESSO ABERTO. 2019. Disponível em: https://www.aguia.usp.br/noticias/revolucao-no-acesso-aberto-conheca-o-plano-s/ . Acesso em: 28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Qwant. Disponível em: https://www.qwant.com/. Acesso em: 23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SCHMIDT, Eric; ROSENBERG, Jonathan. Como o Google Funciona. Rio de Janeiro: Intrínseca, 2014. 320 p. </a:t>
            </a:r>
            <a:endParaRPr sz="105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00A2"/>
            </a:gs>
            <a:gs pos="100000">
              <a:srgbClr val="03021E"/>
            </a:gs>
          </a:gsLst>
          <a:lin ang="5400012" scaled="0"/>
        </a:gradFill>
        <a:effectLst/>
      </p:bgPr>
    </p:bg>
    <p:spTree>
      <p:nvGrpSpPr>
        <p:cNvPr id="1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115"/>
          <p:cNvSpPr txBox="1">
            <a:spLocks noGrp="1"/>
          </p:cNvSpPr>
          <p:nvPr>
            <p:ph type="title" idx="4294967295"/>
          </p:nvPr>
        </p:nvSpPr>
        <p:spPr>
          <a:xfrm rot="-5400000">
            <a:off x="-657550" y="2340450"/>
            <a:ext cx="2273700" cy="462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Referências</a:t>
            </a:r>
            <a:endParaRPr sz="3100"/>
          </a:p>
        </p:txBody>
      </p:sp>
      <p:sp>
        <p:nvSpPr>
          <p:cNvPr id="1310" name="Google Shape;1310;p115"/>
          <p:cNvSpPr txBox="1"/>
          <p:nvPr/>
        </p:nvSpPr>
        <p:spPr>
          <a:xfrm>
            <a:off x="890925" y="155550"/>
            <a:ext cx="8000100" cy="48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SAIBA o que é um site de busca e quais são os 44 principais buscadores do mercado. Disponível em: https://rockcontent.com/br/blog/site-de-busca/. Acesso em 23 jun. 2021.</a:t>
            </a:r>
            <a:endParaRPr sz="105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SITES GOOGLE. História sobre sites de busca. Disponível em: https://sites.google.com/site/historiasobreossitesdebusca/. Acesso em: 22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Scielo-Scientific Electronic Library Online /Biblioteca Científica Eletrônica em linha. Disponivel em:</a:t>
            </a:r>
            <a:r>
              <a:rPr lang="pt-BR" sz="1100" u="sng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 https://www.scielo.org/</a:t>
            </a: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. Acesso em 24 jun.2021.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VELTEROP, J. Planos de Acesso Aberto — S, T, U, até agora [online]. SciELO em Perspectiva, 2019. Disponível em: https://blog.scielo.org/blog/2019/06/19/planos-de-acesso-aberto-s-t-u-ate-agora/.  Acesso em: 28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WIKIPEDIA. Archie. Disponível em: https://en.wikipedia.org/wiki/Archie_(search_engine). Acesso em: 23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WIKIPEDIA. Bing. Disponível em:https://pt.wikipedia.org/wiki/Microsoft_Bing  Acesso em: 27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WIKIPEDIA. Gopher. Disponível em: https://pt.wikipedia.org/wiki/Gopher. Acesso em: 23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WIKIPEDIA. Judheal. Disponível em: https://en.wikipedia.org/wiki/Jughead_(search_engine). Acesso em: 23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WIKIPEDIA. Veronica. Disponível em: https://pt.wikipedia.org/wiki/Veronica_(motor_de_busca). Acesso em: 23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WIKIPEDIA. Yahoo! Disponível em: https://pt.wikipedia.org/wiki/Yahoo! Acesso em: 27 jun. 2021.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WU, Tim. Impérios da comunicação: do telefone à internet, da AT&amp;T ao Google. São Paulo: Zahar, 2011.</a:t>
            </a:r>
            <a:endParaRPr sz="11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p11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91</a:t>
            </a:fld>
            <a:endParaRPr/>
          </a:p>
        </p:txBody>
      </p:sp>
      <p:sp>
        <p:nvSpPr>
          <p:cNvPr id="1316" name="Google Shape;1316;p116"/>
          <p:cNvSpPr txBox="1">
            <a:spLocks noGrp="1"/>
          </p:cNvSpPr>
          <p:nvPr>
            <p:ph type="ctrTitle" idx="4294967295"/>
          </p:nvPr>
        </p:nvSpPr>
        <p:spPr>
          <a:xfrm>
            <a:off x="727875" y="1129725"/>
            <a:ext cx="3276600" cy="830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/>
              <a:t>Obrigado!</a:t>
            </a:r>
            <a:endParaRPr sz="5000"/>
          </a:p>
        </p:txBody>
      </p:sp>
      <p:pic>
        <p:nvPicPr>
          <p:cNvPr id="1317" name="Google Shape;1317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4900" y="2681025"/>
            <a:ext cx="3171324" cy="188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8" name="Google Shape;1318;p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31923" y="495441"/>
            <a:ext cx="175075" cy="50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1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2175" y="2005350"/>
            <a:ext cx="1658259" cy="188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0" name="Google Shape;1320;p1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58874" y="3140585"/>
            <a:ext cx="318400" cy="204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liena template esse ">
  <a:themeElements>
    <a:clrScheme name="Custom 347">
      <a:dk1>
        <a:srgbClr val="050060"/>
      </a:dk1>
      <a:lt1>
        <a:srgbClr val="FFFFFF"/>
      </a:lt1>
      <a:dk2>
        <a:srgbClr val="0000FF"/>
      </a:dk2>
      <a:lt2>
        <a:srgbClr val="0A2F9E"/>
      </a:lt2>
      <a:accent1>
        <a:srgbClr val="0A2F9E"/>
      </a:accent1>
      <a:accent2>
        <a:srgbClr val="3544FF"/>
      </a:accent2>
      <a:accent3>
        <a:srgbClr val="24D6FF"/>
      </a:accent3>
      <a:accent4>
        <a:srgbClr val="00FFFF"/>
      </a:accent4>
      <a:accent5>
        <a:srgbClr val="A458FF"/>
      </a:accent5>
      <a:accent6>
        <a:srgbClr val="D392FF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liena template esse ">
  <a:themeElements>
    <a:clrScheme name="Custom 347">
      <a:dk1>
        <a:srgbClr val="050060"/>
      </a:dk1>
      <a:lt1>
        <a:srgbClr val="FFFFFF"/>
      </a:lt1>
      <a:dk2>
        <a:srgbClr val="585963"/>
      </a:dk2>
      <a:lt2>
        <a:srgbClr val="F3F3F3"/>
      </a:lt2>
      <a:accent1>
        <a:srgbClr val="0A2F9E"/>
      </a:accent1>
      <a:accent2>
        <a:srgbClr val="3544FF"/>
      </a:accent2>
      <a:accent3>
        <a:srgbClr val="24D6FF"/>
      </a:accent3>
      <a:accent4>
        <a:srgbClr val="00FFFF"/>
      </a:accent4>
      <a:accent5>
        <a:srgbClr val="A458FF"/>
      </a:accent5>
      <a:accent6>
        <a:srgbClr val="D392FF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5451</Words>
  <Application>Microsoft Office PowerPoint</Application>
  <PresentationFormat>Apresentação na tela (16:9)</PresentationFormat>
  <Paragraphs>542</Paragraphs>
  <Slides>91</Slides>
  <Notes>91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91</vt:i4>
      </vt:variant>
    </vt:vector>
  </HeadingPairs>
  <TitlesOfParts>
    <vt:vector size="98" baseType="lpstr">
      <vt:lpstr>Arial</vt:lpstr>
      <vt:lpstr>Calibri</vt:lpstr>
      <vt:lpstr>Muli</vt:lpstr>
      <vt:lpstr>Lora</vt:lpstr>
      <vt:lpstr>Lexend Deca</vt:lpstr>
      <vt:lpstr>Aliena template esse </vt:lpstr>
      <vt:lpstr>Aliena template esse </vt:lpstr>
      <vt:lpstr>Recursos de Busca da Internet e Plataformas Abertas</vt:lpstr>
      <vt:lpstr>RECURSOS DE  BUSCA DA INTERNET</vt:lpstr>
      <vt:lpstr>Apresentação do PowerPoint</vt:lpstr>
      <vt:lpstr>Apresentação do PowerPoint</vt:lpstr>
      <vt:lpstr>Apresentação do PowerPoint</vt:lpstr>
      <vt:lpstr>Princípios fundamentais da pesquisa - Como funcionam os algoritmos de pesquisa</vt:lpstr>
      <vt:lpstr>Quais são os diferentes tipos de algoritmos de pesquisa?</vt:lpstr>
      <vt:lpstr>A evolução dos buscadores</vt:lpstr>
      <vt:lpstr>A evolução dos buscadores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Como Funciona?</vt:lpstr>
      <vt:lpstr>Como Funciona?</vt:lpstr>
      <vt:lpstr>Como Funciona?</vt:lpstr>
      <vt:lpstr>Como Funciona?</vt:lpstr>
      <vt:lpstr>Apresentação do PowerPoint</vt:lpstr>
      <vt:lpstr>Apresentação do PowerPoint</vt:lpstr>
      <vt:lpstr>Estatísticas de Uso no Brasil</vt:lpstr>
      <vt:lpstr>A exceção da China</vt:lpstr>
      <vt:lpstr>Google  vs.  Baidu</vt:lpstr>
      <vt:lpstr>Apresentação do PowerPoint</vt:lpstr>
      <vt:lpstr>Apresentação do PowerPoint</vt:lpstr>
      <vt:lpstr>ACESSO  ABERTO</vt:lpstr>
      <vt:lpstr>Linha do tempo  </vt:lpstr>
      <vt:lpstr>Histórico dos  MANIFESTOS DE  ACESSO ABERTO: </vt:lpstr>
      <vt:lpstr>Apresentação do PowerPoint</vt:lpstr>
      <vt:lpstr>Apresentação do PowerPoint</vt:lpstr>
      <vt:lpstr>Benefícios  do  Acesso Aberto</vt:lpstr>
      <vt:lpstr>Acesso Livre, Aberto e Gratuito</vt:lpstr>
      <vt:lpstr>Tipos de Licenças Creative Commons</vt:lpstr>
      <vt:lpstr>Apresentação do PowerPoint</vt:lpstr>
      <vt:lpstr>VIAS  DE  ACESSO  ABERTO</vt:lpstr>
      <vt:lpstr>Vias de acesso aberto</vt:lpstr>
      <vt:lpstr>Vias de acesso aberto</vt:lpstr>
      <vt:lpstr>Vias de acesso aberto</vt:lpstr>
      <vt:lpstr>Vias de acesso aberto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Bases de dados de acesso livre </vt:lpstr>
      <vt:lpstr>Apresentação do PowerPoint</vt:lpstr>
      <vt:lpstr>Apresentação do PowerPoint</vt:lpstr>
      <vt:lpstr>SciELO Citation Index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Enciclopédia Itaú Cultural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Referências</vt:lpstr>
      <vt:lpstr>Referências</vt:lpstr>
      <vt:lpstr>Referências</vt:lpstr>
      <vt:lpstr>Obrigado!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Recursos de Busca da Internet e Plataformas Abertas</dc:title>
  <dc:creator>Cibele</dc:creator>
  <cp:lastModifiedBy>Cibele</cp:lastModifiedBy>
  <cp:revision>1</cp:revision>
  <dcterms:modified xsi:type="dcterms:W3CDTF">2021-07-28T23:19:04Z</dcterms:modified>
</cp:coreProperties>
</file>